
<file path=[Content_Types].xml><?xml version="1.0" encoding="utf-8"?>
<Types xmlns="http://schemas.openxmlformats.org/package/2006/content-types">
  <Default Extension="emf" ContentType="image/x-emf"/>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0" r:id="rId2"/>
    <p:sldMasterId id="2147484388" r:id="rId3"/>
    <p:sldMasterId id="2147484406" r:id="rId4"/>
  </p:sldMasterIdLst>
  <p:notesMasterIdLst>
    <p:notesMasterId r:id="rId24"/>
  </p:notesMasterIdLst>
  <p:handoutMasterIdLst>
    <p:handoutMasterId r:id="rId25"/>
  </p:handoutMasterIdLst>
  <p:sldIdLst>
    <p:sldId id="294" r:id="rId5"/>
    <p:sldId id="257" r:id="rId6"/>
    <p:sldId id="258" r:id="rId7"/>
    <p:sldId id="292" r:id="rId8"/>
    <p:sldId id="260" r:id="rId9"/>
    <p:sldId id="270" r:id="rId10"/>
    <p:sldId id="285" r:id="rId11"/>
    <p:sldId id="271" r:id="rId12"/>
    <p:sldId id="268" r:id="rId13"/>
    <p:sldId id="291" r:id="rId14"/>
    <p:sldId id="277" r:id="rId15"/>
    <p:sldId id="295" r:id="rId16"/>
    <p:sldId id="274" r:id="rId17"/>
    <p:sldId id="272" r:id="rId18"/>
    <p:sldId id="296" r:id="rId19"/>
    <p:sldId id="290" r:id="rId20"/>
    <p:sldId id="288" r:id="rId21"/>
    <p:sldId id="289" r:id="rId22"/>
    <p:sldId id="281" r:id="rId23"/>
  </p:sldIdLst>
  <p:sldSz cx="12192000" cy="6858000"/>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eu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2714" autoAdjust="0"/>
  </p:normalViewPr>
  <p:slideViewPr>
    <p:cSldViewPr snapToGrid="0">
      <p:cViewPr varScale="1">
        <p:scale>
          <a:sx n="101" d="100"/>
          <a:sy n="101" d="100"/>
        </p:scale>
        <p:origin x="114" y="210"/>
      </p:cViewPr>
      <p:guideLst/>
    </p:cSldViewPr>
  </p:slideViewPr>
  <p:notesTextViewPr>
    <p:cViewPr>
      <p:scale>
        <a:sx n="1" d="1"/>
        <a:sy n="1" d="1"/>
      </p:scale>
      <p:origin x="0" y="0"/>
    </p:cViewPr>
  </p:notesTextViewPr>
  <p:notesViewPr>
    <p:cSldViewPr snapToGrid="0" showGuides="1">
      <p:cViewPr varScale="1">
        <p:scale>
          <a:sx n="95" d="100"/>
          <a:sy n="95" d="100"/>
        </p:scale>
        <p:origin x="272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slideMaster" Target="slideMasters/slideMaster2.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108"/>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9428889076597568E-3"/>
          <c:y val="6.3574518071351893E-2"/>
          <c:w val="0.90505763761702729"/>
          <c:h val="0.79633040798301169"/>
        </c:manualLayout>
      </c:layout>
      <c:pie3DChart>
        <c:varyColors val="1"/>
        <c:ser>
          <c:idx val="0"/>
          <c:order val="0"/>
          <c:tx>
            <c:strRef>
              <c:f>Sheet1!$B$1</c:f>
              <c:strCache>
                <c:ptCount val="1"/>
                <c:pt idx="0">
                  <c:v>Colonne1</c:v>
                </c:pt>
              </c:strCache>
            </c:strRef>
          </c:tx>
          <c:explosion val="9"/>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D-53E0-4481-8D54-57311DB591F9}"/>
              </c:ext>
            </c:extLst>
          </c:dPt>
          <c:dPt>
            <c:idx val="1"/>
            <c:bubble3D val="0"/>
            <c:spPr>
              <a:gradFill rotWithShape="1">
                <a:gsLst>
                  <a:gs pos="0">
                    <a:schemeClr val="accent2">
                      <a:tint val="96000"/>
                      <a:lumMod val="100000"/>
                    </a:schemeClr>
                  </a:gs>
                  <a:gs pos="78000">
                    <a:schemeClr val="accent2">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C-53E0-4481-8D54-57311DB591F9}"/>
              </c:ext>
            </c:extLst>
          </c:dPt>
          <c:dPt>
            <c:idx val="2"/>
            <c:bubble3D val="0"/>
            <c:spPr>
              <a:gradFill rotWithShape="1">
                <a:gsLst>
                  <a:gs pos="0">
                    <a:schemeClr val="accent3">
                      <a:tint val="96000"/>
                      <a:lumMod val="100000"/>
                    </a:schemeClr>
                  </a:gs>
                  <a:gs pos="78000">
                    <a:schemeClr val="accent3">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B-53E0-4481-8D54-57311DB591F9}"/>
              </c:ext>
            </c:extLst>
          </c:dPt>
          <c:dPt>
            <c:idx val="3"/>
            <c:bubble3D val="0"/>
            <c:spPr>
              <a:gradFill rotWithShape="1">
                <a:gsLst>
                  <a:gs pos="0">
                    <a:schemeClr val="accent4">
                      <a:tint val="96000"/>
                      <a:lumMod val="100000"/>
                    </a:schemeClr>
                  </a:gs>
                  <a:gs pos="78000">
                    <a:schemeClr val="accent4">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A-53E0-4481-8D54-57311DB591F9}"/>
              </c:ext>
            </c:extLst>
          </c:dPt>
          <c:dPt>
            <c:idx val="4"/>
            <c:bubble3D val="0"/>
            <c:spPr>
              <a:gradFill rotWithShape="1">
                <a:gsLst>
                  <a:gs pos="0">
                    <a:schemeClr val="accent5">
                      <a:tint val="96000"/>
                      <a:lumMod val="100000"/>
                    </a:schemeClr>
                  </a:gs>
                  <a:gs pos="78000">
                    <a:schemeClr val="accent5">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9-53E0-4481-8D54-57311DB591F9}"/>
              </c:ext>
            </c:extLst>
          </c:dPt>
          <c:dPt>
            <c:idx val="5"/>
            <c:bubble3D val="0"/>
            <c:spPr>
              <a:gradFill rotWithShape="1">
                <a:gsLst>
                  <a:gs pos="0">
                    <a:schemeClr val="accent6">
                      <a:tint val="96000"/>
                      <a:lumMod val="100000"/>
                    </a:schemeClr>
                  </a:gs>
                  <a:gs pos="78000">
                    <a:schemeClr val="accent6">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B-9E06-426A-B2BD-EA99F28B6E3F}"/>
              </c:ext>
            </c:extLst>
          </c:dPt>
          <c:dPt>
            <c:idx val="6"/>
            <c:bubble3D val="0"/>
            <c:spPr>
              <a:gradFill rotWithShape="1">
                <a:gsLst>
                  <a:gs pos="0">
                    <a:schemeClr val="accent1">
                      <a:lumMod val="60000"/>
                      <a:tint val="96000"/>
                      <a:lumMod val="100000"/>
                    </a:schemeClr>
                  </a:gs>
                  <a:gs pos="78000">
                    <a:schemeClr val="accent1">
                      <a:lumMod val="6000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D-9E06-426A-B2BD-EA99F28B6E3F}"/>
              </c:ext>
            </c:extLst>
          </c:dPt>
          <c:dPt>
            <c:idx val="7"/>
            <c:bubble3D val="0"/>
            <c:spPr>
              <a:gradFill rotWithShape="1">
                <a:gsLst>
                  <a:gs pos="0">
                    <a:schemeClr val="accent2">
                      <a:lumMod val="60000"/>
                      <a:tint val="96000"/>
                      <a:lumMod val="100000"/>
                    </a:schemeClr>
                  </a:gs>
                  <a:gs pos="78000">
                    <a:schemeClr val="accent2">
                      <a:lumMod val="6000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F-9E06-426A-B2BD-EA99F28B6E3F}"/>
              </c:ext>
            </c:extLst>
          </c:dPt>
          <c:dLbls>
            <c:dLbl>
              <c:idx val="0"/>
              <c:spPr>
                <a:noFill/>
                <a:ln>
                  <a:noFill/>
                </a:ln>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fr-FR"/>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D-53E0-4481-8D54-57311DB591F9}"/>
                </c:ext>
              </c:extLst>
            </c:dLbl>
            <c:dLbl>
              <c:idx val="1"/>
              <c:layout>
                <c:manualLayout>
                  <c:x val="-5.4708129972732174E-2"/>
                  <c:y val="2.7169262365223344E-2"/>
                </c:manualLayout>
              </c:layout>
              <c:spPr>
                <a:noFill/>
                <a:ln>
                  <a:noFill/>
                </a:ln>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fr-FR"/>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C-53E0-4481-8D54-57311DB591F9}"/>
                </c:ext>
              </c:extLst>
            </c:dLbl>
            <c:dLbl>
              <c:idx val="2"/>
              <c:spPr>
                <a:noFill/>
                <a:ln>
                  <a:noFill/>
                </a:ln>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fr-FR"/>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0.21816976474215105"/>
                      <c:h val="7.7002690682033983E-2"/>
                    </c:manualLayout>
                  </c15:layout>
                </c:ext>
                <c:ext xmlns:c16="http://schemas.microsoft.com/office/drawing/2014/chart" uri="{C3380CC4-5D6E-409C-BE32-E72D297353CC}">
                  <c16:uniqueId val="{0000000B-53E0-4481-8D54-57311DB591F9}"/>
                </c:ext>
              </c:extLst>
            </c:dLbl>
            <c:dLbl>
              <c:idx val="3"/>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fr-FR"/>
                </a:p>
              </c:txPr>
              <c:dLblPos val="outEnd"/>
              <c:showLegendKey val="0"/>
              <c:showVal val="0"/>
              <c:showCatName val="1"/>
              <c:showSerName val="0"/>
              <c:showPercent val="1"/>
              <c:showBubbleSize val="0"/>
              <c:extLst>
                <c:ext xmlns:c15="http://schemas.microsoft.com/office/drawing/2012/chart" uri="{CE6537A1-D6FC-4f65-9D91-7224C49458BB}">
                  <c15:layout>
                    <c:manualLayout>
                      <c:w val="0.22465051343335421"/>
                      <c:h val="0.11287876543411168"/>
                    </c:manualLayout>
                  </c15:layout>
                </c:ext>
                <c:ext xmlns:c16="http://schemas.microsoft.com/office/drawing/2014/chart" uri="{C3380CC4-5D6E-409C-BE32-E72D297353CC}">
                  <c16:uniqueId val="{0000000A-53E0-4481-8D54-57311DB591F9}"/>
                </c:ext>
              </c:extLst>
            </c:dLbl>
            <c:dLbl>
              <c:idx val="4"/>
              <c:layout>
                <c:manualLayout>
                  <c:x val="2.0218221946444473E-2"/>
                  <c:y val="0"/>
                </c:manualLayout>
              </c:layout>
              <c:spPr>
                <a:noFill/>
                <a:ln>
                  <a:noFill/>
                </a:ln>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fr-FR"/>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0.20664212136439566"/>
                      <c:h val="7.6073934622625364E-2"/>
                    </c:manualLayout>
                  </c15:layout>
                </c:ext>
                <c:ext xmlns:c16="http://schemas.microsoft.com/office/drawing/2014/chart" uri="{C3380CC4-5D6E-409C-BE32-E72D297353CC}">
                  <c16:uniqueId val="{00000009-53E0-4481-8D54-57311DB591F9}"/>
                </c:ext>
              </c:extLst>
            </c:dLbl>
            <c:dLbl>
              <c:idx val="5"/>
              <c:layout>
                <c:manualLayout>
                  <c:x val="2.8150798670149333E-2"/>
                  <c:y val="-7.0837624609839875E-2"/>
                </c:manualLayout>
              </c:layout>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lt1">
                          <a:lumMod val="85000"/>
                        </a:schemeClr>
                      </a:solidFill>
                      <a:latin typeface="+mn-lt"/>
                      <a:ea typeface="+mn-ea"/>
                      <a:cs typeface="+mn-cs"/>
                    </a:defRPr>
                  </a:pPr>
                  <a:endParaRPr lang="fr-FR"/>
                </a:p>
              </c:txPr>
              <c:dLblPos val="bestFit"/>
              <c:showLegendKey val="0"/>
              <c:showVal val="0"/>
              <c:showCatName val="1"/>
              <c:showSerName val="0"/>
              <c:showPercent val="1"/>
              <c:showBubbleSize val="0"/>
              <c:extLst>
                <c:ext xmlns:c15="http://schemas.microsoft.com/office/drawing/2012/chart" uri="{CE6537A1-D6FC-4f65-9D91-7224C49458BB}">
                  <c15:layout>
                    <c:manualLayout>
                      <c:w val="0.19338734790723741"/>
                      <c:h val="8.1774602681964834E-2"/>
                    </c:manualLayout>
                  </c15:layout>
                </c:ext>
                <c:ext xmlns:c16="http://schemas.microsoft.com/office/drawing/2014/chart" uri="{C3380CC4-5D6E-409C-BE32-E72D297353CC}">
                  <c16:uniqueId val="{0000000B-9E06-426A-B2BD-EA99F28B6E3F}"/>
                </c:ext>
              </c:extLst>
            </c:dLbl>
            <c:dLbl>
              <c:idx val="6"/>
              <c:layout>
                <c:manualLayout>
                  <c:x val="8.0067377787829009E-3"/>
                  <c:y val="4.7600577522714169E-2"/>
                </c:manualLayout>
              </c:layout>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lt1">
                          <a:lumMod val="85000"/>
                        </a:schemeClr>
                      </a:solidFill>
                      <a:latin typeface="+mn-lt"/>
                      <a:ea typeface="+mn-ea"/>
                      <a:cs typeface="+mn-cs"/>
                    </a:defRPr>
                  </a:pPr>
                  <a:endParaRPr lang="fr-FR"/>
                </a:p>
              </c:txPr>
              <c:dLblPos val="bestFit"/>
              <c:showLegendKey val="0"/>
              <c:showVal val="0"/>
              <c:showCatName val="1"/>
              <c:showSerName val="0"/>
              <c:showPercent val="1"/>
              <c:showBubbleSize val="0"/>
              <c:extLst>
                <c:ext xmlns:c15="http://schemas.microsoft.com/office/drawing/2012/chart" uri="{CE6537A1-D6FC-4f65-9D91-7224C49458BB}">
                  <c15:layout>
                    <c:manualLayout>
                      <c:w val="0.23106999199631939"/>
                      <c:h val="7.2230778682103119E-2"/>
                    </c:manualLayout>
                  </c15:layout>
                </c:ext>
                <c:ext xmlns:c16="http://schemas.microsoft.com/office/drawing/2014/chart" uri="{C3380CC4-5D6E-409C-BE32-E72D297353CC}">
                  <c16:uniqueId val="{0000000D-9E06-426A-B2BD-EA99F28B6E3F}"/>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lt1">
                        <a:lumMod val="85000"/>
                      </a:schemeClr>
                    </a:solidFill>
                    <a:latin typeface="+mn-lt"/>
                    <a:ea typeface="+mn-ea"/>
                    <a:cs typeface="+mn-cs"/>
                  </a:defRPr>
                </a:pPr>
                <a:endParaRPr lang="fr-FR"/>
              </a:p>
            </c:txPr>
            <c:dLblPos val="out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Sheet1!$A$2:$A$9</c:f>
              <c:strCache>
                <c:ptCount val="7"/>
                <c:pt idx="0">
                  <c:v>Taxes foncières &amp; Crédit: 2 128 371</c:v>
                </c:pt>
                <c:pt idx="1">
                  <c:v>Serv. municipaux: 609 157 $</c:v>
                </c:pt>
                <c:pt idx="2">
                  <c:v>Comp. tenant lieu taxes:21 000 $</c:v>
                </c:pt>
                <c:pt idx="3">
                  <c:v>Transferts/subvention:241 809 $</c:v>
                </c:pt>
                <c:pt idx="4">
                  <c:v>Services rendus: 54 000 $</c:v>
                </c:pt>
                <c:pt idx="5">
                  <c:v>Imposition des droits: 78 500 $</c:v>
                </c:pt>
                <c:pt idx="6">
                  <c:v>Intérêts &amp; autres revenus: 56 987 $</c:v>
                </c:pt>
              </c:strCache>
            </c:strRef>
          </c:cat>
          <c:val>
            <c:numRef>
              <c:f>Sheet1!$B$2:$B$9</c:f>
              <c:numCache>
                <c:formatCode>General</c:formatCode>
                <c:ptCount val="8"/>
                <c:pt idx="0">
                  <c:v>2128371</c:v>
                </c:pt>
                <c:pt idx="1">
                  <c:v>609157</c:v>
                </c:pt>
                <c:pt idx="2">
                  <c:v>21000</c:v>
                </c:pt>
                <c:pt idx="3">
                  <c:v>241809</c:v>
                </c:pt>
                <c:pt idx="4">
                  <c:v>54000</c:v>
                </c:pt>
                <c:pt idx="5">
                  <c:v>78500</c:v>
                </c:pt>
                <c:pt idx="6">
                  <c:v>56987</c:v>
                </c:pt>
              </c:numCache>
            </c:numRef>
          </c:val>
          <c:extLst>
            <c:ext xmlns:c16="http://schemas.microsoft.com/office/drawing/2014/chart" uri="{C3380CC4-5D6E-409C-BE32-E72D297353CC}">
              <c16:uniqueId val="{00000000-53E0-4481-8D54-57311DB591F9}"/>
            </c:ext>
          </c:extLst>
        </c:ser>
        <c:ser>
          <c:idx val="1"/>
          <c:order val="1"/>
          <c:tx>
            <c:strRef>
              <c:f>Sheet1!$C$1</c:f>
              <c:strCache>
                <c:ptCount val="1"/>
                <c:pt idx="0">
                  <c:v>Colonne2</c:v>
                </c:pt>
              </c:strCache>
            </c:strRef>
          </c:tx>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B-CC9F-40E7-8FC1-2F39F936CECD}"/>
              </c:ext>
            </c:extLst>
          </c:dPt>
          <c:dPt>
            <c:idx val="1"/>
            <c:bubble3D val="0"/>
            <c:spPr>
              <a:gradFill rotWithShape="1">
                <a:gsLst>
                  <a:gs pos="0">
                    <a:schemeClr val="accent2">
                      <a:tint val="96000"/>
                      <a:lumMod val="100000"/>
                    </a:schemeClr>
                  </a:gs>
                  <a:gs pos="78000">
                    <a:schemeClr val="accent2">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D-CC9F-40E7-8FC1-2F39F936CECD}"/>
              </c:ext>
            </c:extLst>
          </c:dPt>
          <c:dPt>
            <c:idx val="2"/>
            <c:bubble3D val="0"/>
            <c:spPr>
              <a:gradFill rotWithShape="1">
                <a:gsLst>
                  <a:gs pos="0">
                    <a:schemeClr val="accent3">
                      <a:tint val="96000"/>
                      <a:lumMod val="100000"/>
                    </a:schemeClr>
                  </a:gs>
                  <a:gs pos="78000">
                    <a:schemeClr val="accent3">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F-CC9F-40E7-8FC1-2F39F936CECD}"/>
              </c:ext>
            </c:extLst>
          </c:dPt>
          <c:dPt>
            <c:idx val="3"/>
            <c:bubble3D val="0"/>
            <c:spPr>
              <a:gradFill rotWithShape="1">
                <a:gsLst>
                  <a:gs pos="0">
                    <a:schemeClr val="accent4">
                      <a:tint val="96000"/>
                      <a:lumMod val="100000"/>
                    </a:schemeClr>
                  </a:gs>
                  <a:gs pos="78000">
                    <a:schemeClr val="accent4">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11-CC9F-40E7-8FC1-2F39F936CEC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fr-FR"/>
              </a:p>
            </c:txPr>
            <c:dLblPos val="out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Sheet1!$A$2:$A$9</c:f>
              <c:strCache>
                <c:ptCount val="7"/>
                <c:pt idx="0">
                  <c:v>Taxes foncières &amp; Crédit: 2 128 371</c:v>
                </c:pt>
                <c:pt idx="1">
                  <c:v>Serv. municipaux: 609 157 $</c:v>
                </c:pt>
                <c:pt idx="2">
                  <c:v>Comp. tenant lieu taxes:21 000 $</c:v>
                </c:pt>
                <c:pt idx="3">
                  <c:v>Transferts/subvention:241 809 $</c:v>
                </c:pt>
                <c:pt idx="4">
                  <c:v>Services rendus: 54 000 $</c:v>
                </c:pt>
                <c:pt idx="5">
                  <c:v>Imposition des droits: 78 500 $</c:v>
                </c:pt>
                <c:pt idx="6">
                  <c:v>Intérêts &amp; autres revenus: 56 987 $</c:v>
                </c:pt>
              </c:strCache>
            </c:strRef>
          </c:cat>
          <c:val>
            <c:numRef>
              <c:f>Sheet1!$C$2:$C$5</c:f>
              <c:numCache>
                <c:formatCode>General</c:formatCode>
                <c:ptCount val="4"/>
              </c:numCache>
            </c:numRef>
          </c:val>
          <c:extLst>
            <c:ext xmlns:c16="http://schemas.microsoft.com/office/drawing/2014/chart" uri="{C3380CC4-5D6E-409C-BE32-E72D297353CC}">
              <c16:uniqueId val="{00000001-53E0-4481-8D54-57311DB591F9}"/>
            </c:ext>
          </c:extLst>
        </c:ser>
        <c:ser>
          <c:idx val="2"/>
          <c:order val="2"/>
          <c:tx>
            <c:strRef>
              <c:f>Sheet1!$D$1</c:f>
              <c:strCache>
                <c:ptCount val="1"/>
                <c:pt idx="0">
                  <c:v>Colonne3</c:v>
                </c:pt>
              </c:strCache>
            </c:strRef>
          </c:tx>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13-CC9F-40E7-8FC1-2F39F936CECD}"/>
              </c:ext>
            </c:extLst>
          </c:dPt>
          <c:dPt>
            <c:idx val="1"/>
            <c:bubble3D val="0"/>
            <c:spPr>
              <a:gradFill rotWithShape="1">
                <a:gsLst>
                  <a:gs pos="0">
                    <a:schemeClr val="accent2">
                      <a:tint val="96000"/>
                      <a:lumMod val="100000"/>
                    </a:schemeClr>
                  </a:gs>
                  <a:gs pos="78000">
                    <a:schemeClr val="accent2">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15-CC9F-40E7-8FC1-2F39F936CECD}"/>
              </c:ext>
            </c:extLst>
          </c:dPt>
          <c:dPt>
            <c:idx val="2"/>
            <c:bubble3D val="0"/>
            <c:spPr>
              <a:gradFill rotWithShape="1">
                <a:gsLst>
                  <a:gs pos="0">
                    <a:schemeClr val="accent3">
                      <a:tint val="96000"/>
                      <a:lumMod val="100000"/>
                    </a:schemeClr>
                  </a:gs>
                  <a:gs pos="78000">
                    <a:schemeClr val="accent3">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17-CC9F-40E7-8FC1-2F39F936CECD}"/>
              </c:ext>
            </c:extLst>
          </c:dPt>
          <c:dPt>
            <c:idx val="3"/>
            <c:bubble3D val="0"/>
            <c:spPr>
              <a:gradFill rotWithShape="1">
                <a:gsLst>
                  <a:gs pos="0">
                    <a:schemeClr val="accent4">
                      <a:tint val="96000"/>
                      <a:lumMod val="100000"/>
                    </a:schemeClr>
                  </a:gs>
                  <a:gs pos="78000">
                    <a:schemeClr val="accent4">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19-CC9F-40E7-8FC1-2F39F936CEC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fr-FR"/>
              </a:p>
            </c:txPr>
            <c:dLblPos val="out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Sheet1!$A$2:$A$9</c:f>
              <c:strCache>
                <c:ptCount val="7"/>
                <c:pt idx="0">
                  <c:v>Taxes foncières &amp; Crédit: 2 128 371</c:v>
                </c:pt>
                <c:pt idx="1">
                  <c:v>Serv. municipaux: 609 157 $</c:v>
                </c:pt>
                <c:pt idx="2">
                  <c:v>Comp. tenant lieu taxes:21 000 $</c:v>
                </c:pt>
                <c:pt idx="3">
                  <c:v>Transferts/subvention:241 809 $</c:v>
                </c:pt>
                <c:pt idx="4">
                  <c:v>Services rendus: 54 000 $</c:v>
                </c:pt>
                <c:pt idx="5">
                  <c:v>Imposition des droits: 78 500 $</c:v>
                </c:pt>
                <c:pt idx="6">
                  <c:v>Intérêts &amp; autres revenus: 56 987 $</c:v>
                </c:pt>
              </c:strCache>
            </c:strRef>
          </c:cat>
          <c:val>
            <c:numRef>
              <c:f>Sheet1!$D$2:$D$5</c:f>
              <c:numCache>
                <c:formatCode>General</c:formatCode>
                <c:ptCount val="4"/>
              </c:numCache>
            </c:numRef>
          </c:val>
          <c:extLst>
            <c:ext xmlns:c16="http://schemas.microsoft.com/office/drawing/2014/chart" uri="{C3380CC4-5D6E-409C-BE32-E72D297353CC}">
              <c16:uniqueId val="{00000002-53E0-4481-8D54-57311DB591F9}"/>
            </c:ext>
          </c:extLst>
        </c:ser>
        <c:ser>
          <c:idx val="3"/>
          <c:order val="3"/>
          <c:tx>
            <c:strRef>
              <c:f>Sheet1!$E$1</c:f>
              <c:strCache>
                <c:ptCount val="1"/>
              </c:strCache>
            </c:strRef>
          </c:tx>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1B-CC9F-40E7-8FC1-2F39F936CEC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fr-FR"/>
              </a:p>
            </c:txPr>
            <c:dLblPos val="out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Sheet1!$A$2:$A$9</c:f>
              <c:strCache>
                <c:ptCount val="7"/>
                <c:pt idx="0">
                  <c:v>Taxes foncières &amp; Crédit: 2 128 371</c:v>
                </c:pt>
                <c:pt idx="1">
                  <c:v>Serv. municipaux: 609 157 $</c:v>
                </c:pt>
                <c:pt idx="2">
                  <c:v>Comp. tenant lieu taxes:21 000 $</c:v>
                </c:pt>
                <c:pt idx="3">
                  <c:v>Transferts/subvention:241 809 $</c:v>
                </c:pt>
                <c:pt idx="4">
                  <c:v>Services rendus: 54 000 $</c:v>
                </c:pt>
                <c:pt idx="5">
                  <c:v>Imposition des droits: 78 500 $</c:v>
                </c:pt>
                <c:pt idx="6">
                  <c:v>Intérêts &amp; autres revenus: 56 987 $</c:v>
                </c:pt>
              </c:strCache>
            </c:strRef>
          </c:cat>
          <c:val>
            <c:numRef>
              <c:f>Sheet1!$E$2</c:f>
              <c:numCache>
                <c:formatCode>General</c:formatCode>
                <c:ptCount val="1"/>
              </c:numCache>
            </c:numRef>
          </c:val>
          <c:extLst>
            <c:ext xmlns:c16="http://schemas.microsoft.com/office/drawing/2014/chart" uri="{C3380CC4-5D6E-409C-BE32-E72D297353CC}">
              <c16:uniqueId val="{00000003-53E0-4481-8D54-57311DB591F9}"/>
            </c:ext>
          </c:extLst>
        </c:ser>
        <c:ser>
          <c:idx val="4"/>
          <c:order val="4"/>
          <c:tx>
            <c:strRef>
              <c:f>Sheet1!$F$1</c:f>
              <c:strCache>
                <c:ptCount val="1"/>
              </c:strCache>
            </c:strRef>
          </c:tx>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1D-CC9F-40E7-8FC1-2F39F936CEC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fr-FR"/>
              </a:p>
            </c:txPr>
            <c:dLblPos val="out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Sheet1!$A$2:$A$9</c:f>
              <c:strCache>
                <c:ptCount val="7"/>
                <c:pt idx="0">
                  <c:v>Taxes foncières &amp; Crédit: 2 128 371</c:v>
                </c:pt>
                <c:pt idx="1">
                  <c:v>Serv. municipaux: 609 157 $</c:v>
                </c:pt>
                <c:pt idx="2">
                  <c:v>Comp. tenant lieu taxes:21 000 $</c:v>
                </c:pt>
                <c:pt idx="3">
                  <c:v>Transferts/subvention:241 809 $</c:v>
                </c:pt>
                <c:pt idx="4">
                  <c:v>Services rendus: 54 000 $</c:v>
                </c:pt>
                <c:pt idx="5">
                  <c:v>Imposition des droits: 78 500 $</c:v>
                </c:pt>
                <c:pt idx="6">
                  <c:v>Intérêts &amp; autres revenus: 56 987 $</c:v>
                </c:pt>
              </c:strCache>
            </c:strRef>
          </c:cat>
          <c:val>
            <c:numRef>
              <c:f>Sheet1!$F$2</c:f>
              <c:numCache>
                <c:formatCode>General</c:formatCode>
                <c:ptCount val="1"/>
              </c:numCache>
            </c:numRef>
          </c:val>
          <c:extLst>
            <c:ext xmlns:c16="http://schemas.microsoft.com/office/drawing/2014/chart" uri="{C3380CC4-5D6E-409C-BE32-E72D297353CC}">
              <c16:uniqueId val="{00000004-53E0-4481-8D54-57311DB591F9}"/>
            </c:ext>
          </c:extLst>
        </c:ser>
        <c:ser>
          <c:idx val="5"/>
          <c:order val="5"/>
          <c:tx>
            <c:strRef>
              <c:f>Sheet1!$G$1</c:f>
              <c:strCache>
                <c:ptCount val="1"/>
              </c:strCache>
            </c:strRef>
          </c:tx>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1F-CC9F-40E7-8FC1-2F39F936CEC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fr-FR"/>
              </a:p>
            </c:txPr>
            <c:dLblPos val="out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Sheet1!$A$2:$A$9</c:f>
              <c:strCache>
                <c:ptCount val="7"/>
                <c:pt idx="0">
                  <c:v>Taxes foncières &amp; Crédit: 2 128 371</c:v>
                </c:pt>
                <c:pt idx="1">
                  <c:v>Serv. municipaux: 609 157 $</c:v>
                </c:pt>
                <c:pt idx="2">
                  <c:v>Comp. tenant lieu taxes:21 000 $</c:v>
                </c:pt>
                <c:pt idx="3">
                  <c:v>Transferts/subvention:241 809 $</c:v>
                </c:pt>
                <c:pt idx="4">
                  <c:v>Services rendus: 54 000 $</c:v>
                </c:pt>
                <c:pt idx="5">
                  <c:v>Imposition des droits: 78 500 $</c:v>
                </c:pt>
                <c:pt idx="6">
                  <c:v>Intérêts &amp; autres revenus: 56 987 $</c:v>
                </c:pt>
              </c:strCache>
            </c:strRef>
          </c:cat>
          <c:val>
            <c:numRef>
              <c:f>Sheet1!$G$2</c:f>
              <c:numCache>
                <c:formatCode>General</c:formatCode>
                <c:ptCount val="1"/>
              </c:numCache>
            </c:numRef>
          </c:val>
          <c:extLst>
            <c:ext xmlns:c16="http://schemas.microsoft.com/office/drawing/2014/chart" uri="{C3380CC4-5D6E-409C-BE32-E72D297353CC}">
              <c16:uniqueId val="{00000005-53E0-4481-8D54-57311DB591F9}"/>
            </c:ext>
          </c:extLst>
        </c:ser>
        <c:ser>
          <c:idx val="6"/>
          <c:order val="6"/>
          <c:tx>
            <c:strRef>
              <c:f>Sheet1!$H$1</c:f>
              <c:strCache>
                <c:ptCount val="1"/>
              </c:strCache>
            </c:strRef>
          </c:tx>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21-CC9F-40E7-8FC1-2F39F936CEC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fr-FR"/>
              </a:p>
            </c:txPr>
            <c:dLblPos val="out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Sheet1!$A$2:$A$9</c:f>
              <c:strCache>
                <c:ptCount val="7"/>
                <c:pt idx="0">
                  <c:v>Taxes foncières &amp; Crédit: 2 128 371</c:v>
                </c:pt>
                <c:pt idx="1">
                  <c:v>Serv. municipaux: 609 157 $</c:v>
                </c:pt>
                <c:pt idx="2">
                  <c:v>Comp. tenant lieu taxes:21 000 $</c:v>
                </c:pt>
                <c:pt idx="3">
                  <c:v>Transferts/subvention:241 809 $</c:v>
                </c:pt>
                <c:pt idx="4">
                  <c:v>Services rendus: 54 000 $</c:v>
                </c:pt>
                <c:pt idx="5">
                  <c:v>Imposition des droits: 78 500 $</c:v>
                </c:pt>
                <c:pt idx="6">
                  <c:v>Intérêts &amp; autres revenus: 56 987 $</c:v>
                </c:pt>
              </c:strCache>
            </c:strRef>
          </c:cat>
          <c:val>
            <c:numRef>
              <c:f>Sheet1!$H$2</c:f>
              <c:numCache>
                <c:formatCode>General</c:formatCode>
                <c:ptCount val="1"/>
              </c:numCache>
            </c:numRef>
          </c:val>
          <c:extLst>
            <c:ext xmlns:c16="http://schemas.microsoft.com/office/drawing/2014/chart" uri="{C3380CC4-5D6E-409C-BE32-E72D297353CC}">
              <c16:uniqueId val="{00000006-53E0-4481-8D54-57311DB591F9}"/>
            </c:ext>
          </c:extLst>
        </c:ser>
        <c:ser>
          <c:idx val="7"/>
          <c:order val="7"/>
          <c:tx>
            <c:strRef>
              <c:f>Sheet1!$I$1</c:f>
              <c:strCache>
                <c:ptCount val="1"/>
              </c:strCache>
            </c:strRef>
          </c:tx>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23-CC9F-40E7-8FC1-2F39F936CEC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fr-FR"/>
              </a:p>
            </c:txPr>
            <c:dLblPos val="out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Sheet1!$A$2:$A$9</c:f>
              <c:strCache>
                <c:ptCount val="7"/>
                <c:pt idx="0">
                  <c:v>Taxes foncières &amp; Crédit: 2 128 371</c:v>
                </c:pt>
                <c:pt idx="1">
                  <c:v>Serv. municipaux: 609 157 $</c:v>
                </c:pt>
                <c:pt idx="2">
                  <c:v>Comp. tenant lieu taxes:21 000 $</c:v>
                </c:pt>
                <c:pt idx="3">
                  <c:v>Transferts/subvention:241 809 $</c:v>
                </c:pt>
                <c:pt idx="4">
                  <c:v>Services rendus: 54 000 $</c:v>
                </c:pt>
                <c:pt idx="5">
                  <c:v>Imposition des droits: 78 500 $</c:v>
                </c:pt>
                <c:pt idx="6">
                  <c:v>Intérêts &amp; autres revenus: 56 987 $</c:v>
                </c:pt>
              </c:strCache>
            </c:strRef>
          </c:cat>
          <c:val>
            <c:numRef>
              <c:f>Sheet1!$I$2</c:f>
              <c:numCache>
                <c:formatCode>General</c:formatCode>
                <c:ptCount val="1"/>
              </c:numCache>
            </c:numRef>
          </c:val>
          <c:extLst>
            <c:ext xmlns:c16="http://schemas.microsoft.com/office/drawing/2014/chart" uri="{C3380CC4-5D6E-409C-BE32-E72D297353CC}">
              <c16:uniqueId val="{00000007-53E0-4481-8D54-57311DB591F9}"/>
            </c:ext>
          </c:extLst>
        </c:ser>
        <c:ser>
          <c:idx val="8"/>
          <c:order val="8"/>
          <c:tx>
            <c:strRef>
              <c:f>Sheet1!$J$1</c:f>
              <c:strCache>
                <c:ptCount val="1"/>
              </c:strCache>
            </c:strRef>
          </c:tx>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25-CC9F-40E7-8FC1-2F39F936CEC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fr-FR"/>
              </a:p>
            </c:txPr>
            <c:dLblPos val="out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Sheet1!$A$2:$A$9</c:f>
              <c:strCache>
                <c:ptCount val="7"/>
                <c:pt idx="0">
                  <c:v>Taxes foncières &amp; Crédit: 2 128 371</c:v>
                </c:pt>
                <c:pt idx="1">
                  <c:v>Serv. municipaux: 609 157 $</c:v>
                </c:pt>
                <c:pt idx="2">
                  <c:v>Comp. tenant lieu taxes:21 000 $</c:v>
                </c:pt>
                <c:pt idx="3">
                  <c:v>Transferts/subvention:241 809 $</c:v>
                </c:pt>
                <c:pt idx="4">
                  <c:v>Services rendus: 54 000 $</c:v>
                </c:pt>
                <c:pt idx="5">
                  <c:v>Imposition des droits: 78 500 $</c:v>
                </c:pt>
                <c:pt idx="6">
                  <c:v>Intérêts &amp; autres revenus: 56 987 $</c:v>
                </c:pt>
              </c:strCache>
            </c:strRef>
          </c:cat>
          <c:val>
            <c:numRef>
              <c:f>Sheet1!$J$2</c:f>
              <c:numCache>
                <c:formatCode>General</c:formatCode>
                <c:ptCount val="1"/>
              </c:numCache>
            </c:numRef>
          </c:val>
          <c:extLst>
            <c:ext xmlns:c16="http://schemas.microsoft.com/office/drawing/2014/chart" uri="{C3380CC4-5D6E-409C-BE32-E72D297353CC}">
              <c16:uniqueId val="{00000008-53E0-4481-8D54-57311DB591F9}"/>
            </c:ext>
          </c:extLst>
        </c:ser>
        <c:dLbls>
          <c:dLblPos val="outEnd"/>
          <c:showLegendKey val="0"/>
          <c:showVal val="0"/>
          <c:showCatName val="0"/>
          <c:showSerName val="0"/>
          <c:showPercent val="1"/>
          <c:showBubbleSize val="0"/>
          <c:showLeaderLines val="1"/>
        </c:dLbls>
      </c:pie3DChart>
      <c:spPr>
        <a:noFill/>
        <a:ln>
          <a:noFill/>
        </a:ln>
        <a:effectLst/>
      </c:spPr>
    </c:plotArea>
    <c:legend>
      <c:legendPos val="b"/>
      <c:legendEntry>
        <c:idx val="0"/>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fr-FR"/>
          </a:p>
        </c:txPr>
      </c:legendEntry>
      <c:legendEntry>
        <c:idx val="1"/>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fr-FR"/>
          </a:p>
        </c:txPr>
      </c:legendEntry>
      <c:layout>
        <c:manualLayout>
          <c:xMode val="edge"/>
          <c:yMode val="edge"/>
          <c:x val="2.8611948646452685E-2"/>
          <c:y val="0.90266626576212583"/>
          <c:w val="0.93380016020486145"/>
          <c:h val="8.301392516866178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fr-FR"/>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108"/>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2131506324070568E-2"/>
          <c:y val="7.7220077220077218E-2"/>
          <c:w val="0.92733363636929711"/>
          <c:h val="0.81692234416643872"/>
        </c:manualLayout>
      </c:layout>
      <c:pie3DChart>
        <c:varyColors val="1"/>
        <c:ser>
          <c:idx val="0"/>
          <c:order val="0"/>
          <c:tx>
            <c:strRef>
              <c:f>Sheet1!$B$1</c:f>
              <c:strCache>
                <c:ptCount val="1"/>
                <c:pt idx="0">
                  <c:v>Colonne1</c:v>
                </c:pt>
              </c:strCache>
            </c:strRef>
          </c:tx>
          <c:explosion val="12"/>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D-53E0-4481-8D54-57311DB591F9}"/>
              </c:ext>
            </c:extLst>
          </c:dPt>
          <c:dPt>
            <c:idx val="1"/>
            <c:bubble3D val="0"/>
            <c:spPr>
              <a:gradFill rotWithShape="1">
                <a:gsLst>
                  <a:gs pos="0">
                    <a:schemeClr val="accent2">
                      <a:tint val="96000"/>
                      <a:lumMod val="100000"/>
                    </a:schemeClr>
                  </a:gs>
                  <a:gs pos="78000">
                    <a:schemeClr val="accent2">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C-53E0-4481-8D54-57311DB591F9}"/>
              </c:ext>
            </c:extLst>
          </c:dPt>
          <c:dPt>
            <c:idx val="2"/>
            <c:bubble3D val="0"/>
            <c:spPr>
              <a:gradFill rotWithShape="1">
                <a:gsLst>
                  <a:gs pos="0">
                    <a:schemeClr val="accent3">
                      <a:tint val="96000"/>
                      <a:lumMod val="100000"/>
                    </a:schemeClr>
                  </a:gs>
                  <a:gs pos="78000">
                    <a:schemeClr val="accent3">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B-53E0-4481-8D54-57311DB591F9}"/>
              </c:ext>
            </c:extLst>
          </c:dPt>
          <c:dPt>
            <c:idx val="3"/>
            <c:bubble3D val="0"/>
            <c:spPr>
              <a:gradFill rotWithShape="1">
                <a:gsLst>
                  <a:gs pos="0">
                    <a:schemeClr val="accent4">
                      <a:tint val="96000"/>
                      <a:lumMod val="100000"/>
                    </a:schemeClr>
                  </a:gs>
                  <a:gs pos="78000">
                    <a:schemeClr val="accent4">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A-53E0-4481-8D54-57311DB591F9}"/>
              </c:ext>
            </c:extLst>
          </c:dPt>
          <c:dPt>
            <c:idx val="4"/>
            <c:bubble3D val="0"/>
            <c:spPr>
              <a:gradFill rotWithShape="1">
                <a:gsLst>
                  <a:gs pos="0">
                    <a:schemeClr val="accent5">
                      <a:tint val="96000"/>
                      <a:lumMod val="100000"/>
                    </a:schemeClr>
                  </a:gs>
                  <a:gs pos="78000">
                    <a:schemeClr val="accent5">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9-53E0-4481-8D54-57311DB591F9}"/>
              </c:ext>
            </c:extLst>
          </c:dPt>
          <c:dPt>
            <c:idx val="5"/>
            <c:bubble3D val="0"/>
            <c:spPr>
              <a:gradFill rotWithShape="1">
                <a:gsLst>
                  <a:gs pos="0">
                    <a:schemeClr val="accent6">
                      <a:tint val="96000"/>
                      <a:lumMod val="100000"/>
                    </a:schemeClr>
                  </a:gs>
                  <a:gs pos="78000">
                    <a:schemeClr val="accent6">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B-9E06-426A-B2BD-EA99F28B6E3F}"/>
              </c:ext>
            </c:extLst>
          </c:dPt>
          <c:dPt>
            <c:idx val="6"/>
            <c:bubble3D val="0"/>
            <c:spPr>
              <a:gradFill rotWithShape="1">
                <a:gsLst>
                  <a:gs pos="0">
                    <a:schemeClr val="accent1">
                      <a:lumMod val="60000"/>
                      <a:tint val="96000"/>
                      <a:lumMod val="100000"/>
                    </a:schemeClr>
                  </a:gs>
                  <a:gs pos="78000">
                    <a:schemeClr val="accent1">
                      <a:lumMod val="6000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D-9E06-426A-B2BD-EA99F28B6E3F}"/>
              </c:ext>
            </c:extLst>
          </c:dPt>
          <c:dPt>
            <c:idx val="7"/>
            <c:bubble3D val="0"/>
            <c:spPr>
              <a:gradFill rotWithShape="1">
                <a:gsLst>
                  <a:gs pos="0">
                    <a:schemeClr val="accent2">
                      <a:lumMod val="60000"/>
                      <a:tint val="96000"/>
                      <a:lumMod val="100000"/>
                    </a:schemeClr>
                  </a:gs>
                  <a:gs pos="78000">
                    <a:schemeClr val="accent2">
                      <a:lumMod val="6000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F-9E06-426A-B2BD-EA99F28B6E3F}"/>
              </c:ext>
            </c:extLst>
          </c:dPt>
          <c:dPt>
            <c:idx val="8"/>
            <c:bubble3D val="0"/>
            <c:spPr>
              <a:gradFill rotWithShape="1">
                <a:gsLst>
                  <a:gs pos="0">
                    <a:schemeClr val="accent3">
                      <a:lumMod val="60000"/>
                      <a:tint val="96000"/>
                      <a:lumMod val="100000"/>
                    </a:schemeClr>
                  </a:gs>
                  <a:gs pos="78000">
                    <a:schemeClr val="accent3">
                      <a:lumMod val="6000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0-92B4-4239-AD98-E611B0E236E3}"/>
              </c:ext>
            </c:extLst>
          </c:dPt>
          <c:dPt>
            <c:idx val="9"/>
            <c:bubble3D val="0"/>
            <c:spPr>
              <a:gradFill rotWithShape="1">
                <a:gsLst>
                  <a:gs pos="0">
                    <a:schemeClr val="accent4">
                      <a:lumMod val="60000"/>
                      <a:tint val="96000"/>
                      <a:lumMod val="100000"/>
                    </a:schemeClr>
                  </a:gs>
                  <a:gs pos="78000">
                    <a:schemeClr val="accent4">
                      <a:lumMod val="6000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13-A4CC-49F0-9BE5-A37099185BE4}"/>
              </c:ext>
            </c:extLst>
          </c:dPt>
          <c:dPt>
            <c:idx val="10"/>
            <c:bubble3D val="0"/>
            <c:spPr>
              <a:gradFill rotWithShape="1">
                <a:gsLst>
                  <a:gs pos="0">
                    <a:schemeClr val="accent5">
                      <a:lumMod val="60000"/>
                      <a:tint val="96000"/>
                      <a:lumMod val="100000"/>
                    </a:schemeClr>
                  </a:gs>
                  <a:gs pos="78000">
                    <a:schemeClr val="accent5">
                      <a:lumMod val="6000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15-A4CC-49F0-9BE5-A37099185BE4}"/>
              </c:ext>
            </c:extLst>
          </c:dPt>
          <c:dLbls>
            <c:dLbl>
              <c:idx val="0"/>
              <c:spPr>
                <a:noFill/>
                <a:ln>
                  <a:noFill/>
                </a:ln>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fr-FR"/>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D-53E0-4481-8D54-57311DB591F9}"/>
                </c:ext>
              </c:extLst>
            </c:dLbl>
            <c:dLbl>
              <c:idx val="1"/>
              <c:layout>
                <c:manualLayout>
                  <c:x val="-4.8025295054447817E-2"/>
                  <c:y val="-1.916273979266124E-2"/>
                </c:manualLayout>
              </c:layout>
              <c:spPr>
                <a:noFill/>
                <a:ln>
                  <a:noFill/>
                </a:ln>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fr-FR"/>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C-53E0-4481-8D54-57311DB591F9}"/>
                </c:ext>
              </c:extLst>
            </c:dLbl>
            <c:dLbl>
              <c:idx val="2"/>
              <c:layout>
                <c:manualLayout>
                  <c:x val="0"/>
                  <c:y val="8.4942084942084939E-2"/>
                </c:manualLayout>
              </c:layout>
              <c:spPr>
                <a:noFill/>
                <a:ln>
                  <a:noFill/>
                </a:ln>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fr-FR"/>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0.21816976474215105"/>
                      <c:h val="7.7002690682033983E-2"/>
                    </c:manualLayout>
                  </c15:layout>
                </c:ext>
                <c:ext xmlns:c16="http://schemas.microsoft.com/office/drawing/2014/chart" uri="{C3380CC4-5D6E-409C-BE32-E72D297353CC}">
                  <c16:uniqueId val="{0000000B-53E0-4481-8D54-57311DB591F9}"/>
                </c:ext>
              </c:extLst>
            </c:dLbl>
            <c:dLbl>
              <c:idx val="3"/>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fr-FR"/>
                </a:p>
              </c:txPr>
              <c:dLblPos val="outEnd"/>
              <c:showLegendKey val="0"/>
              <c:showVal val="0"/>
              <c:showCatName val="1"/>
              <c:showSerName val="0"/>
              <c:showPercent val="1"/>
              <c:showBubbleSize val="0"/>
              <c:extLst>
                <c:ext xmlns:c15="http://schemas.microsoft.com/office/drawing/2012/chart" uri="{CE6537A1-D6FC-4f65-9D91-7224C49458BB}">
                  <c15:layout>
                    <c:manualLayout>
                      <c:w val="0.22465051343335421"/>
                      <c:h val="0.11287876543411168"/>
                    </c:manualLayout>
                  </c15:layout>
                </c:ext>
                <c:ext xmlns:c16="http://schemas.microsoft.com/office/drawing/2014/chart" uri="{C3380CC4-5D6E-409C-BE32-E72D297353CC}">
                  <c16:uniqueId val="{0000000A-53E0-4481-8D54-57311DB591F9}"/>
                </c:ext>
              </c:extLst>
            </c:dLbl>
            <c:dLbl>
              <c:idx val="4"/>
              <c:layout>
                <c:manualLayout>
                  <c:x val="2.0218221946444473E-2"/>
                  <c:y val="0"/>
                </c:manualLayout>
              </c:layout>
              <c:spPr>
                <a:noFill/>
                <a:ln>
                  <a:noFill/>
                </a:ln>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fr-FR"/>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0.20664212136439566"/>
                      <c:h val="7.6073934622625364E-2"/>
                    </c:manualLayout>
                  </c15:layout>
                </c:ext>
                <c:ext xmlns:c16="http://schemas.microsoft.com/office/drawing/2014/chart" uri="{C3380CC4-5D6E-409C-BE32-E72D297353CC}">
                  <c16:uniqueId val="{00000009-53E0-4481-8D54-57311DB591F9}"/>
                </c:ext>
              </c:extLst>
            </c:dLbl>
            <c:dLbl>
              <c:idx val="5"/>
              <c:layout>
                <c:manualLayout>
                  <c:x val="2.8150798670149333E-2"/>
                  <c:y val="-7.0837624609839875E-2"/>
                </c:manualLayout>
              </c:layout>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lt1">
                          <a:lumMod val="85000"/>
                        </a:schemeClr>
                      </a:solidFill>
                      <a:latin typeface="+mn-lt"/>
                      <a:ea typeface="+mn-ea"/>
                      <a:cs typeface="+mn-cs"/>
                    </a:defRPr>
                  </a:pPr>
                  <a:endParaRPr lang="fr-FR"/>
                </a:p>
              </c:txPr>
              <c:dLblPos val="bestFit"/>
              <c:showLegendKey val="0"/>
              <c:showVal val="0"/>
              <c:showCatName val="1"/>
              <c:showSerName val="0"/>
              <c:showPercent val="1"/>
              <c:showBubbleSize val="0"/>
              <c:extLst>
                <c:ext xmlns:c15="http://schemas.microsoft.com/office/drawing/2012/chart" uri="{CE6537A1-D6FC-4f65-9D91-7224C49458BB}">
                  <c15:layout>
                    <c:manualLayout>
                      <c:w val="0.19338734790723741"/>
                      <c:h val="8.1774602681964834E-2"/>
                    </c:manualLayout>
                  </c15:layout>
                </c:ext>
                <c:ext xmlns:c16="http://schemas.microsoft.com/office/drawing/2014/chart" uri="{C3380CC4-5D6E-409C-BE32-E72D297353CC}">
                  <c16:uniqueId val="{0000000B-9E06-426A-B2BD-EA99F28B6E3F}"/>
                </c:ext>
              </c:extLst>
            </c:dLbl>
            <c:dLbl>
              <c:idx val="6"/>
              <c:layout>
                <c:manualLayout>
                  <c:x val="-3.9857794688077153E-2"/>
                  <c:y val="-1.5303762705337506E-2"/>
                </c:manualLayout>
              </c:layout>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lt1">
                          <a:lumMod val="85000"/>
                        </a:schemeClr>
                      </a:solidFill>
                      <a:latin typeface="+mn-lt"/>
                      <a:ea typeface="+mn-ea"/>
                      <a:cs typeface="+mn-cs"/>
                    </a:defRPr>
                  </a:pPr>
                  <a:endParaRPr lang="fr-FR"/>
                </a:p>
              </c:txPr>
              <c:dLblPos val="bestFit"/>
              <c:showLegendKey val="0"/>
              <c:showVal val="0"/>
              <c:showCatName val="1"/>
              <c:showSerName val="0"/>
              <c:showPercent val="1"/>
              <c:showBubbleSize val="0"/>
              <c:extLst>
                <c:ext xmlns:c15="http://schemas.microsoft.com/office/drawing/2012/chart" uri="{CE6537A1-D6FC-4f65-9D91-7224C49458BB}">
                  <c15:layout>
                    <c:manualLayout>
                      <c:w val="0.23441135614849767"/>
                      <c:h val="7.2230768451240893E-2"/>
                    </c:manualLayout>
                  </c15:layout>
                </c:ext>
                <c:ext xmlns:c16="http://schemas.microsoft.com/office/drawing/2014/chart" uri="{C3380CC4-5D6E-409C-BE32-E72D297353CC}">
                  <c16:uniqueId val="{0000000D-9E06-426A-B2BD-EA99F28B6E3F}"/>
                </c:ext>
              </c:extLst>
            </c:dLbl>
            <c:dLbl>
              <c:idx val="7"/>
              <c:layout>
                <c:manualLayout>
                  <c:x val="-1.0134271561771045E-2"/>
                  <c:y val="-1.908764799972345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F-9E06-426A-B2BD-EA99F28B6E3F}"/>
                </c:ext>
              </c:extLst>
            </c:dLbl>
            <c:dLbl>
              <c:idx val="8"/>
              <c:layout>
                <c:manualLayout>
                  <c:x val="1.4970637288490478E-2"/>
                  <c:y val="9.2850555842681828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92B4-4239-AD98-E611B0E236E3}"/>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lt1">
                        <a:lumMod val="85000"/>
                      </a:schemeClr>
                    </a:solidFill>
                    <a:latin typeface="+mn-lt"/>
                    <a:ea typeface="+mn-ea"/>
                    <a:cs typeface="+mn-cs"/>
                  </a:defRPr>
                </a:pPr>
                <a:endParaRPr lang="fr-FR"/>
              </a:p>
            </c:txPr>
            <c:dLblPos val="out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Sheet1!$A$2:$A$12</c:f>
              <c:strCache>
                <c:ptCount val="11"/>
                <c:pt idx="0">
                  <c:v>Administration: 686 650 $</c:v>
                </c:pt>
                <c:pt idx="1">
                  <c:v>Sercurité publique: 501 022 $</c:v>
                </c:pt>
                <c:pt idx="2">
                  <c:v>Voirie municipale: 518 343 $</c:v>
                </c:pt>
                <c:pt idx="3">
                  <c:v>Transport collectif: 40 603 $</c:v>
                </c:pt>
                <c:pt idx="4">
                  <c:v>Aqueduc: 172 952 $</c:v>
                </c:pt>
                <c:pt idx="5">
                  <c:v>Eaux usées: 305 114 $</c:v>
                </c:pt>
                <c:pt idx="6">
                  <c:v>Matières résiduelles: 310 483$</c:v>
                </c:pt>
                <c:pt idx="7">
                  <c:v>Environnement &amp; bien-être: 23 219$</c:v>
                </c:pt>
                <c:pt idx="8">
                  <c:v>Urbanisme: 144 893$</c:v>
                </c:pt>
                <c:pt idx="9">
                  <c:v>Loisirs &amp; cultures: 368 060$</c:v>
                </c:pt>
                <c:pt idx="10">
                  <c:v>Financement &amp; affectations: 117 977$</c:v>
                </c:pt>
              </c:strCache>
            </c:strRef>
          </c:cat>
          <c:val>
            <c:numRef>
              <c:f>Sheet1!$B$2:$B$12</c:f>
              <c:numCache>
                <c:formatCode>General</c:formatCode>
                <c:ptCount val="11"/>
                <c:pt idx="0">
                  <c:v>686650</c:v>
                </c:pt>
                <c:pt idx="1">
                  <c:v>501022</c:v>
                </c:pt>
                <c:pt idx="2">
                  <c:v>518343</c:v>
                </c:pt>
                <c:pt idx="3">
                  <c:v>40603</c:v>
                </c:pt>
                <c:pt idx="4">
                  <c:v>172952</c:v>
                </c:pt>
                <c:pt idx="5">
                  <c:v>305114</c:v>
                </c:pt>
                <c:pt idx="6">
                  <c:v>310483</c:v>
                </c:pt>
                <c:pt idx="7">
                  <c:v>23219</c:v>
                </c:pt>
                <c:pt idx="8">
                  <c:v>144893</c:v>
                </c:pt>
                <c:pt idx="9">
                  <c:v>368060</c:v>
                </c:pt>
                <c:pt idx="10">
                  <c:v>117977</c:v>
                </c:pt>
              </c:numCache>
            </c:numRef>
          </c:val>
          <c:extLst>
            <c:ext xmlns:c16="http://schemas.microsoft.com/office/drawing/2014/chart" uri="{C3380CC4-5D6E-409C-BE32-E72D297353CC}">
              <c16:uniqueId val="{00000000-53E0-4481-8D54-57311DB591F9}"/>
            </c:ext>
          </c:extLst>
        </c:ser>
        <c:ser>
          <c:idx val="1"/>
          <c:order val="1"/>
          <c:tx>
            <c:strRef>
              <c:f>Sheet1!$C$1</c:f>
              <c:strCache>
                <c:ptCount val="1"/>
                <c:pt idx="0">
                  <c:v>Colonne2</c:v>
                </c:pt>
              </c:strCache>
            </c:strRef>
          </c:tx>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B-CC9F-40E7-8FC1-2F39F936CECD}"/>
              </c:ext>
            </c:extLst>
          </c:dPt>
          <c:dPt>
            <c:idx val="1"/>
            <c:bubble3D val="0"/>
            <c:spPr>
              <a:gradFill rotWithShape="1">
                <a:gsLst>
                  <a:gs pos="0">
                    <a:schemeClr val="accent2">
                      <a:tint val="96000"/>
                      <a:lumMod val="100000"/>
                    </a:schemeClr>
                  </a:gs>
                  <a:gs pos="78000">
                    <a:schemeClr val="accent2">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D-CC9F-40E7-8FC1-2F39F936CECD}"/>
              </c:ext>
            </c:extLst>
          </c:dPt>
          <c:dPt>
            <c:idx val="2"/>
            <c:bubble3D val="0"/>
            <c:spPr>
              <a:gradFill rotWithShape="1">
                <a:gsLst>
                  <a:gs pos="0">
                    <a:schemeClr val="accent3">
                      <a:tint val="96000"/>
                      <a:lumMod val="100000"/>
                    </a:schemeClr>
                  </a:gs>
                  <a:gs pos="78000">
                    <a:schemeClr val="accent3">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F-CC9F-40E7-8FC1-2F39F936CECD}"/>
              </c:ext>
            </c:extLst>
          </c:dPt>
          <c:dPt>
            <c:idx val="3"/>
            <c:bubble3D val="0"/>
            <c:spPr>
              <a:gradFill rotWithShape="1">
                <a:gsLst>
                  <a:gs pos="0">
                    <a:schemeClr val="accent4">
                      <a:tint val="96000"/>
                      <a:lumMod val="100000"/>
                    </a:schemeClr>
                  </a:gs>
                  <a:gs pos="78000">
                    <a:schemeClr val="accent4">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11-CC9F-40E7-8FC1-2F39F936CEC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fr-FR"/>
              </a:p>
            </c:txPr>
            <c:dLblPos val="out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Sheet1!$A$2:$A$12</c:f>
              <c:strCache>
                <c:ptCount val="11"/>
                <c:pt idx="0">
                  <c:v>Administration: 686 650 $</c:v>
                </c:pt>
                <c:pt idx="1">
                  <c:v>Sercurité publique: 501 022 $</c:v>
                </c:pt>
                <c:pt idx="2">
                  <c:v>Voirie municipale: 518 343 $</c:v>
                </c:pt>
                <c:pt idx="3">
                  <c:v>Transport collectif: 40 603 $</c:v>
                </c:pt>
                <c:pt idx="4">
                  <c:v>Aqueduc: 172 952 $</c:v>
                </c:pt>
                <c:pt idx="5">
                  <c:v>Eaux usées: 305 114 $</c:v>
                </c:pt>
                <c:pt idx="6">
                  <c:v>Matières résiduelles: 310 483$</c:v>
                </c:pt>
                <c:pt idx="7">
                  <c:v>Environnement &amp; bien-être: 23 219$</c:v>
                </c:pt>
                <c:pt idx="8">
                  <c:v>Urbanisme: 144 893$</c:v>
                </c:pt>
                <c:pt idx="9">
                  <c:v>Loisirs &amp; cultures: 368 060$</c:v>
                </c:pt>
                <c:pt idx="10">
                  <c:v>Financement &amp; affectations: 117 977$</c:v>
                </c:pt>
              </c:strCache>
            </c:strRef>
          </c:cat>
          <c:val>
            <c:numRef>
              <c:f>Sheet1!$C$2:$C$5</c:f>
              <c:numCache>
                <c:formatCode>General</c:formatCode>
                <c:ptCount val="4"/>
              </c:numCache>
            </c:numRef>
          </c:val>
          <c:extLst>
            <c:ext xmlns:c16="http://schemas.microsoft.com/office/drawing/2014/chart" uri="{C3380CC4-5D6E-409C-BE32-E72D297353CC}">
              <c16:uniqueId val="{00000001-53E0-4481-8D54-57311DB591F9}"/>
            </c:ext>
          </c:extLst>
        </c:ser>
        <c:ser>
          <c:idx val="2"/>
          <c:order val="2"/>
          <c:tx>
            <c:strRef>
              <c:f>Sheet1!$D$1</c:f>
              <c:strCache>
                <c:ptCount val="1"/>
                <c:pt idx="0">
                  <c:v>Colonne3</c:v>
                </c:pt>
              </c:strCache>
            </c:strRef>
          </c:tx>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13-CC9F-40E7-8FC1-2F39F936CECD}"/>
              </c:ext>
            </c:extLst>
          </c:dPt>
          <c:dPt>
            <c:idx val="1"/>
            <c:bubble3D val="0"/>
            <c:spPr>
              <a:gradFill rotWithShape="1">
                <a:gsLst>
                  <a:gs pos="0">
                    <a:schemeClr val="accent2">
                      <a:tint val="96000"/>
                      <a:lumMod val="100000"/>
                    </a:schemeClr>
                  </a:gs>
                  <a:gs pos="78000">
                    <a:schemeClr val="accent2">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15-CC9F-40E7-8FC1-2F39F936CECD}"/>
              </c:ext>
            </c:extLst>
          </c:dPt>
          <c:dPt>
            <c:idx val="2"/>
            <c:bubble3D val="0"/>
            <c:spPr>
              <a:gradFill rotWithShape="1">
                <a:gsLst>
                  <a:gs pos="0">
                    <a:schemeClr val="accent3">
                      <a:tint val="96000"/>
                      <a:lumMod val="100000"/>
                    </a:schemeClr>
                  </a:gs>
                  <a:gs pos="78000">
                    <a:schemeClr val="accent3">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17-CC9F-40E7-8FC1-2F39F936CECD}"/>
              </c:ext>
            </c:extLst>
          </c:dPt>
          <c:dPt>
            <c:idx val="3"/>
            <c:bubble3D val="0"/>
            <c:spPr>
              <a:gradFill rotWithShape="1">
                <a:gsLst>
                  <a:gs pos="0">
                    <a:schemeClr val="accent4">
                      <a:tint val="96000"/>
                      <a:lumMod val="100000"/>
                    </a:schemeClr>
                  </a:gs>
                  <a:gs pos="78000">
                    <a:schemeClr val="accent4">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19-CC9F-40E7-8FC1-2F39F936CEC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fr-FR"/>
              </a:p>
            </c:txPr>
            <c:dLblPos val="out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Sheet1!$A$2:$A$12</c:f>
              <c:strCache>
                <c:ptCount val="11"/>
                <c:pt idx="0">
                  <c:v>Administration: 686 650 $</c:v>
                </c:pt>
                <c:pt idx="1">
                  <c:v>Sercurité publique: 501 022 $</c:v>
                </c:pt>
                <c:pt idx="2">
                  <c:v>Voirie municipale: 518 343 $</c:v>
                </c:pt>
                <c:pt idx="3">
                  <c:v>Transport collectif: 40 603 $</c:v>
                </c:pt>
                <c:pt idx="4">
                  <c:v>Aqueduc: 172 952 $</c:v>
                </c:pt>
                <c:pt idx="5">
                  <c:v>Eaux usées: 305 114 $</c:v>
                </c:pt>
                <c:pt idx="6">
                  <c:v>Matières résiduelles: 310 483$</c:v>
                </c:pt>
                <c:pt idx="7">
                  <c:v>Environnement &amp; bien-être: 23 219$</c:v>
                </c:pt>
                <c:pt idx="8">
                  <c:v>Urbanisme: 144 893$</c:v>
                </c:pt>
                <c:pt idx="9">
                  <c:v>Loisirs &amp; cultures: 368 060$</c:v>
                </c:pt>
                <c:pt idx="10">
                  <c:v>Financement &amp; affectations: 117 977$</c:v>
                </c:pt>
              </c:strCache>
            </c:strRef>
          </c:cat>
          <c:val>
            <c:numRef>
              <c:f>Sheet1!$D$2:$D$5</c:f>
              <c:numCache>
                <c:formatCode>General</c:formatCode>
                <c:ptCount val="4"/>
              </c:numCache>
            </c:numRef>
          </c:val>
          <c:extLst>
            <c:ext xmlns:c16="http://schemas.microsoft.com/office/drawing/2014/chart" uri="{C3380CC4-5D6E-409C-BE32-E72D297353CC}">
              <c16:uniqueId val="{00000002-53E0-4481-8D54-57311DB591F9}"/>
            </c:ext>
          </c:extLst>
        </c:ser>
        <c:ser>
          <c:idx val="3"/>
          <c:order val="3"/>
          <c:tx>
            <c:strRef>
              <c:f>Sheet1!$E$1</c:f>
              <c:strCache>
                <c:ptCount val="1"/>
              </c:strCache>
            </c:strRef>
          </c:tx>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1B-CC9F-40E7-8FC1-2F39F936CEC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fr-FR"/>
              </a:p>
            </c:txPr>
            <c:dLblPos val="out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Sheet1!$A$2:$A$12</c:f>
              <c:strCache>
                <c:ptCount val="11"/>
                <c:pt idx="0">
                  <c:v>Administration: 686 650 $</c:v>
                </c:pt>
                <c:pt idx="1">
                  <c:v>Sercurité publique: 501 022 $</c:v>
                </c:pt>
                <c:pt idx="2">
                  <c:v>Voirie municipale: 518 343 $</c:v>
                </c:pt>
                <c:pt idx="3">
                  <c:v>Transport collectif: 40 603 $</c:v>
                </c:pt>
                <c:pt idx="4">
                  <c:v>Aqueduc: 172 952 $</c:v>
                </c:pt>
                <c:pt idx="5">
                  <c:v>Eaux usées: 305 114 $</c:v>
                </c:pt>
                <c:pt idx="6">
                  <c:v>Matières résiduelles: 310 483$</c:v>
                </c:pt>
                <c:pt idx="7">
                  <c:v>Environnement &amp; bien-être: 23 219$</c:v>
                </c:pt>
                <c:pt idx="8">
                  <c:v>Urbanisme: 144 893$</c:v>
                </c:pt>
                <c:pt idx="9">
                  <c:v>Loisirs &amp; cultures: 368 060$</c:v>
                </c:pt>
                <c:pt idx="10">
                  <c:v>Financement &amp; affectations: 117 977$</c:v>
                </c:pt>
              </c:strCache>
            </c:strRef>
          </c:cat>
          <c:val>
            <c:numRef>
              <c:f>Sheet1!$E$2</c:f>
              <c:numCache>
                <c:formatCode>General</c:formatCode>
                <c:ptCount val="1"/>
              </c:numCache>
            </c:numRef>
          </c:val>
          <c:extLst>
            <c:ext xmlns:c16="http://schemas.microsoft.com/office/drawing/2014/chart" uri="{C3380CC4-5D6E-409C-BE32-E72D297353CC}">
              <c16:uniqueId val="{00000003-53E0-4481-8D54-57311DB591F9}"/>
            </c:ext>
          </c:extLst>
        </c:ser>
        <c:ser>
          <c:idx val="4"/>
          <c:order val="4"/>
          <c:tx>
            <c:strRef>
              <c:f>Sheet1!$F$1</c:f>
              <c:strCache>
                <c:ptCount val="1"/>
              </c:strCache>
            </c:strRef>
          </c:tx>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1D-CC9F-40E7-8FC1-2F39F936CEC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fr-FR"/>
              </a:p>
            </c:txPr>
            <c:dLblPos val="out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Sheet1!$A$2:$A$12</c:f>
              <c:strCache>
                <c:ptCount val="11"/>
                <c:pt idx="0">
                  <c:v>Administration: 686 650 $</c:v>
                </c:pt>
                <c:pt idx="1">
                  <c:v>Sercurité publique: 501 022 $</c:v>
                </c:pt>
                <c:pt idx="2">
                  <c:v>Voirie municipale: 518 343 $</c:v>
                </c:pt>
                <c:pt idx="3">
                  <c:v>Transport collectif: 40 603 $</c:v>
                </c:pt>
                <c:pt idx="4">
                  <c:v>Aqueduc: 172 952 $</c:v>
                </c:pt>
                <c:pt idx="5">
                  <c:v>Eaux usées: 305 114 $</c:v>
                </c:pt>
                <c:pt idx="6">
                  <c:v>Matières résiduelles: 310 483$</c:v>
                </c:pt>
                <c:pt idx="7">
                  <c:v>Environnement &amp; bien-être: 23 219$</c:v>
                </c:pt>
                <c:pt idx="8">
                  <c:v>Urbanisme: 144 893$</c:v>
                </c:pt>
                <c:pt idx="9">
                  <c:v>Loisirs &amp; cultures: 368 060$</c:v>
                </c:pt>
                <c:pt idx="10">
                  <c:v>Financement &amp; affectations: 117 977$</c:v>
                </c:pt>
              </c:strCache>
            </c:strRef>
          </c:cat>
          <c:val>
            <c:numRef>
              <c:f>Sheet1!$F$2</c:f>
              <c:numCache>
                <c:formatCode>General</c:formatCode>
                <c:ptCount val="1"/>
              </c:numCache>
            </c:numRef>
          </c:val>
          <c:extLst>
            <c:ext xmlns:c16="http://schemas.microsoft.com/office/drawing/2014/chart" uri="{C3380CC4-5D6E-409C-BE32-E72D297353CC}">
              <c16:uniqueId val="{00000004-53E0-4481-8D54-57311DB591F9}"/>
            </c:ext>
          </c:extLst>
        </c:ser>
        <c:ser>
          <c:idx val="5"/>
          <c:order val="5"/>
          <c:tx>
            <c:strRef>
              <c:f>Sheet1!$G$1</c:f>
              <c:strCache>
                <c:ptCount val="1"/>
              </c:strCache>
            </c:strRef>
          </c:tx>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1F-CC9F-40E7-8FC1-2F39F936CEC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fr-FR"/>
              </a:p>
            </c:txPr>
            <c:dLblPos val="out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Sheet1!$A$2:$A$12</c:f>
              <c:strCache>
                <c:ptCount val="11"/>
                <c:pt idx="0">
                  <c:v>Administration: 686 650 $</c:v>
                </c:pt>
                <c:pt idx="1">
                  <c:v>Sercurité publique: 501 022 $</c:v>
                </c:pt>
                <c:pt idx="2">
                  <c:v>Voirie municipale: 518 343 $</c:v>
                </c:pt>
                <c:pt idx="3">
                  <c:v>Transport collectif: 40 603 $</c:v>
                </c:pt>
                <c:pt idx="4">
                  <c:v>Aqueduc: 172 952 $</c:v>
                </c:pt>
                <c:pt idx="5">
                  <c:v>Eaux usées: 305 114 $</c:v>
                </c:pt>
                <c:pt idx="6">
                  <c:v>Matières résiduelles: 310 483$</c:v>
                </c:pt>
                <c:pt idx="7">
                  <c:v>Environnement &amp; bien-être: 23 219$</c:v>
                </c:pt>
                <c:pt idx="8">
                  <c:v>Urbanisme: 144 893$</c:v>
                </c:pt>
                <c:pt idx="9">
                  <c:v>Loisirs &amp; cultures: 368 060$</c:v>
                </c:pt>
                <c:pt idx="10">
                  <c:v>Financement &amp; affectations: 117 977$</c:v>
                </c:pt>
              </c:strCache>
            </c:strRef>
          </c:cat>
          <c:val>
            <c:numRef>
              <c:f>Sheet1!$G$2</c:f>
              <c:numCache>
                <c:formatCode>General</c:formatCode>
                <c:ptCount val="1"/>
              </c:numCache>
            </c:numRef>
          </c:val>
          <c:extLst>
            <c:ext xmlns:c16="http://schemas.microsoft.com/office/drawing/2014/chart" uri="{C3380CC4-5D6E-409C-BE32-E72D297353CC}">
              <c16:uniqueId val="{00000005-53E0-4481-8D54-57311DB591F9}"/>
            </c:ext>
          </c:extLst>
        </c:ser>
        <c:ser>
          <c:idx val="6"/>
          <c:order val="6"/>
          <c:tx>
            <c:strRef>
              <c:f>Sheet1!$H$1</c:f>
              <c:strCache>
                <c:ptCount val="1"/>
              </c:strCache>
            </c:strRef>
          </c:tx>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21-CC9F-40E7-8FC1-2F39F936CEC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fr-FR"/>
              </a:p>
            </c:txPr>
            <c:dLblPos val="out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Sheet1!$A$2:$A$12</c:f>
              <c:strCache>
                <c:ptCount val="11"/>
                <c:pt idx="0">
                  <c:v>Administration: 686 650 $</c:v>
                </c:pt>
                <c:pt idx="1">
                  <c:v>Sercurité publique: 501 022 $</c:v>
                </c:pt>
                <c:pt idx="2">
                  <c:v>Voirie municipale: 518 343 $</c:v>
                </c:pt>
                <c:pt idx="3">
                  <c:v>Transport collectif: 40 603 $</c:v>
                </c:pt>
                <c:pt idx="4">
                  <c:v>Aqueduc: 172 952 $</c:v>
                </c:pt>
                <c:pt idx="5">
                  <c:v>Eaux usées: 305 114 $</c:v>
                </c:pt>
                <c:pt idx="6">
                  <c:v>Matières résiduelles: 310 483$</c:v>
                </c:pt>
                <c:pt idx="7">
                  <c:v>Environnement &amp; bien-être: 23 219$</c:v>
                </c:pt>
                <c:pt idx="8">
                  <c:v>Urbanisme: 144 893$</c:v>
                </c:pt>
                <c:pt idx="9">
                  <c:v>Loisirs &amp; cultures: 368 060$</c:v>
                </c:pt>
                <c:pt idx="10">
                  <c:v>Financement &amp; affectations: 117 977$</c:v>
                </c:pt>
              </c:strCache>
            </c:strRef>
          </c:cat>
          <c:val>
            <c:numRef>
              <c:f>Sheet1!$H$2</c:f>
              <c:numCache>
                <c:formatCode>General</c:formatCode>
                <c:ptCount val="1"/>
              </c:numCache>
            </c:numRef>
          </c:val>
          <c:extLst>
            <c:ext xmlns:c16="http://schemas.microsoft.com/office/drawing/2014/chart" uri="{C3380CC4-5D6E-409C-BE32-E72D297353CC}">
              <c16:uniqueId val="{00000006-53E0-4481-8D54-57311DB591F9}"/>
            </c:ext>
          </c:extLst>
        </c:ser>
        <c:ser>
          <c:idx val="7"/>
          <c:order val="7"/>
          <c:tx>
            <c:strRef>
              <c:f>Sheet1!$I$1</c:f>
              <c:strCache>
                <c:ptCount val="1"/>
              </c:strCache>
            </c:strRef>
          </c:tx>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23-CC9F-40E7-8FC1-2F39F936CEC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fr-FR"/>
              </a:p>
            </c:txPr>
            <c:dLblPos val="out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Sheet1!$A$2:$A$12</c:f>
              <c:strCache>
                <c:ptCount val="11"/>
                <c:pt idx="0">
                  <c:v>Administration: 686 650 $</c:v>
                </c:pt>
                <c:pt idx="1">
                  <c:v>Sercurité publique: 501 022 $</c:v>
                </c:pt>
                <c:pt idx="2">
                  <c:v>Voirie municipale: 518 343 $</c:v>
                </c:pt>
                <c:pt idx="3">
                  <c:v>Transport collectif: 40 603 $</c:v>
                </c:pt>
                <c:pt idx="4">
                  <c:v>Aqueduc: 172 952 $</c:v>
                </c:pt>
                <c:pt idx="5">
                  <c:v>Eaux usées: 305 114 $</c:v>
                </c:pt>
                <c:pt idx="6">
                  <c:v>Matières résiduelles: 310 483$</c:v>
                </c:pt>
                <c:pt idx="7">
                  <c:v>Environnement &amp; bien-être: 23 219$</c:v>
                </c:pt>
                <c:pt idx="8">
                  <c:v>Urbanisme: 144 893$</c:v>
                </c:pt>
                <c:pt idx="9">
                  <c:v>Loisirs &amp; cultures: 368 060$</c:v>
                </c:pt>
                <c:pt idx="10">
                  <c:v>Financement &amp; affectations: 117 977$</c:v>
                </c:pt>
              </c:strCache>
            </c:strRef>
          </c:cat>
          <c:val>
            <c:numRef>
              <c:f>Sheet1!$I$2</c:f>
              <c:numCache>
                <c:formatCode>General</c:formatCode>
                <c:ptCount val="1"/>
              </c:numCache>
            </c:numRef>
          </c:val>
          <c:extLst>
            <c:ext xmlns:c16="http://schemas.microsoft.com/office/drawing/2014/chart" uri="{C3380CC4-5D6E-409C-BE32-E72D297353CC}">
              <c16:uniqueId val="{00000007-53E0-4481-8D54-57311DB591F9}"/>
            </c:ext>
          </c:extLst>
        </c:ser>
        <c:ser>
          <c:idx val="8"/>
          <c:order val="8"/>
          <c:tx>
            <c:strRef>
              <c:f>Sheet1!$J$1</c:f>
              <c:strCache>
                <c:ptCount val="1"/>
              </c:strCache>
            </c:strRef>
          </c:tx>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25-CC9F-40E7-8FC1-2F39F936CEC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fr-FR"/>
              </a:p>
            </c:txPr>
            <c:dLblPos val="out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Sheet1!$A$2:$A$12</c:f>
              <c:strCache>
                <c:ptCount val="11"/>
                <c:pt idx="0">
                  <c:v>Administration: 686 650 $</c:v>
                </c:pt>
                <c:pt idx="1">
                  <c:v>Sercurité publique: 501 022 $</c:v>
                </c:pt>
                <c:pt idx="2">
                  <c:v>Voirie municipale: 518 343 $</c:v>
                </c:pt>
                <c:pt idx="3">
                  <c:v>Transport collectif: 40 603 $</c:v>
                </c:pt>
                <c:pt idx="4">
                  <c:v>Aqueduc: 172 952 $</c:v>
                </c:pt>
                <c:pt idx="5">
                  <c:v>Eaux usées: 305 114 $</c:v>
                </c:pt>
                <c:pt idx="6">
                  <c:v>Matières résiduelles: 310 483$</c:v>
                </c:pt>
                <c:pt idx="7">
                  <c:v>Environnement &amp; bien-être: 23 219$</c:v>
                </c:pt>
                <c:pt idx="8">
                  <c:v>Urbanisme: 144 893$</c:v>
                </c:pt>
                <c:pt idx="9">
                  <c:v>Loisirs &amp; cultures: 368 060$</c:v>
                </c:pt>
                <c:pt idx="10">
                  <c:v>Financement &amp; affectations: 117 977$</c:v>
                </c:pt>
              </c:strCache>
            </c:strRef>
          </c:cat>
          <c:val>
            <c:numRef>
              <c:f>Sheet1!$J$2</c:f>
              <c:numCache>
                <c:formatCode>General</c:formatCode>
                <c:ptCount val="1"/>
              </c:numCache>
            </c:numRef>
          </c:val>
          <c:extLst>
            <c:ext xmlns:c16="http://schemas.microsoft.com/office/drawing/2014/chart" uri="{C3380CC4-5D6E-409C-BE32-E72D297353CC}">
              <c16:uniqueId val="{00000008-53E0-4481-8D54-57311DB591F9}"/>
            </c:ext>
          </c:extLst>
        </c:ser>
        <c:dLbls>
          <c:dLblPos val="outEnd"/>
          <c:showLegendKey val="0"/>
          <c:showVal val="0"/>
          <c:showCatName val="0"/>
          <c:showSerName val="0"/>
          <c:showPercent val="1"/>
          <c:showBubbleSize val="0"/>
          <c:showLeaderLines val="1"/>
        </c:dLbls>
      </c:pie3DChart>
      <c:spPr>
        <a:noFill/>
        <a:ln>
          <a:noFill/>
        </a:ln>
        <a:effectLst/>
      </c:spPr>
    </c:plotArea>
    <c:legend>
      <c:legendPos val="b"/>
      <c:legendEntry>
        <c:idx val="0"/>
        <c:txPr>
          <a:bodyPr rot="0" spcFirstLastPara="1" vertOverflow="ellipsis" vert="horz" wrap="square" anchor="ctr" anchorCtr="1"/>
          <a:lstStyle/>
          <a:p>
            <a:pPr rtl="0">
              <a:defRPr sz="1197" b="0" i="0" u="none" strike="noStrike" kern="1200" baseline="0">
                <a:solidFill>
                  <a:schemeClr val="lt1">
                    <a:lumMod val="85000"/>
                  </a:schemeClr>
                </a:solidFill>
                <a:latin typeface="+mn-lt"/>
                <a:ea typeface="+mn-ea"/>
                <a:cs typeface="+mn-cs"/>
              </a:defRPr>
            </a:pPr>
            <a:endParaRPr lang="fr-FR"/>
          </a:p>
        </c:txPr>
      </c:legendEntry>
      <c:legendEntry>
        <c:idx val="1"/>
        <c:txPr>
          <a:bodyPr rot="0" spcFirstLastPara="1" vertOverflow="ellipsis" vert="horz" wrap="square" anchor="ctr" anchorCtr="1"/>
          <a:lstStyle/>
          <a:p>
            <a:pPr rtl="0">
              <a:defRPr sz="1197" b="0" i="0" u="none" strike="noStrike" kern="1200" baseline="0">
                <a:solidFill>
                  <a:schemeClr val="lt1">
                    <a:lumMod val="85000"/>
                  </a:schemeClr>
                </a:solidFill>
                <a:latin typeface="+mn-lt"/>
                <a:ea typeface="+mn-ea"/>
                <a:cs typeface="+mn-cs"/>
              </a:defRPr>
            </a:pPr>
            <a:endParaRPr lang="fr-FR"/>
          </a:p>
        </c:txPr>
      </c:legendEntry>
      <c:layout>
        <c:manualLayout>
          <c:xMode val="edge"/>
          <c:yMode val="edge"/>
          <c:x val="2.5040861519611747E-2"/>
          <c:y val="0.85588747352526862"/>
          <c:w val="0.97427266120171763"/>
          <c:h val="0.14266288470722441"/>
        </c:manualLayout>
      </c:layout>
      <c:overlay val="0"/>
      <c:spPr>
        <a:noFill/>
        <a:ln>
          <a:noFill/>
        </a:ln>
        <a:effectLst/>
      </c:spPr>
      <c:txPr>
        <a:bodyPr rot="0" spcFirstLastPara="1" vertOverflow="ellipsis" vert="horz" wrap="square" anchor="ctr" anchorCtr="1"/>
        <a:lstStyle/>
        <a:p>
          <a:pPr rtl="0">
            <a:defRPr sz="1197" b="0" i="0" u="none" strike="noStrike" kern="1200" baseline="0">
              <a:solidFill>
                <a:schemeClr val="lt1">
                  <a:lumMod val="85000"/>
                </a:schemeClr>
              </a:solidFill>
              <a:latin typeface="+mn-lt"/>
              <a:ea typeface="+mn-ea"/>
              <a:cs typeface="+mn-cs"/>
            </a:defRPr>
          </a:pPr>
          <a:endParaRPr lang="fr-FR"/>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108"/>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9428680672025687E-3"/>
          <c:y val="2.1585734990508431E-2"/>
          <c:w val="0.94858640167077202"/>
          <c:h val="0.83420925113154154"/>
        </c:manualLayout>
      </c:layout>
      <c:pie3DChart>
        <c:varyColors val="1"/>
        <c:ser>
          <c:idx val="0"/>
          <c:order val="0"/>
          <c:tx>
            <c:strRef>
              <c:f>Sheet1!$B$1</c:f>
              <c:strCache>
                <c:ptCount val="1"/>
                <c:pt idx="0">
                  <c:v>Colonne1</c:v>
                </c:pt>
              </c:strCache>
            </c:strRef>
          </c:tx>
          <c:explosion val="8"/>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D-53E0-4481-8D54-57311DB591F9}"/>
              </c:ext>
            </c:extLst>
          </c:dPt>
          <c:dPt>
            <c:idx val="1"/>
            <c:bubble3D val="0"/>
            <c:spPr>
              <a:gradFill rotWithShape="1">
                <a:gsLst>
                  <a:gs pos="0">
                    <a:schemeClr val="accent2">
                      <a:tint val="96000"/>
                      <a:lumMod val="100000"/>
                    </a:schemeClr>
                  </a:gs>
                  <a:gs pos="78000">
                    <a:schemeClr val="accent2">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C-53E0-4481-8D54-57311DB591F9}"/>
              </c:ext>
            </c:extLst>
          </c:dPt>
          <c:dPt>
            <c:idx val="2"/>
            <c:bubble3D val="0"/>
            <c:spPr>
              <a:gradFill rotWithShape="1">
                <a:gsLst>
                  <a:gs pos="0">
                    <a:schemeClr val="accent3">
                      <a:tint val="96000"/>
                      <a:lumMod val="100000"/>
                    </a:schemeClr>
                  </a:gs>
                  <a:gs pos="78000">
                    <a:schemeClr val="accent3">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B-53E0-4481-8D54-57311DB591F9}"/>
              </c:ext>
            </c:extLst>
          </c:dPt>
          <c:dPt>
            <c:idx val="3"/>
            <c:bubble3D val="0"/>
            <c:spPr>
              <a:gradFill rotWithShape="1">
                <a:gsLst>
                  <a:gs pos="0">
                    <a:schemeClr val="accent4">
                      <a:tint val="96000"/>
                      <a:lumMod val="100000"/>
                    </a:schemeClr>
                  </a:gs>
                  <a:gs pos="78000">
                    <a:schemeClr val="accent4">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A-53E0-4481-8D54-57311DB591F9}"/>
              </c:ext>
            </c:extLst>
          </c:dPt>
          <c:dPt>
            <c:idx val="4"/>
            <c:bubble3D val="0"/>
            <c:spPr>
              <a:gradFill rotWithShape="1">
                <a:gsLst>
                  <a:gs pos="0">
                    <a:schemeClr val="accent5">
                      <a:tint val="96000"/>
                      <a:lumMod val="100000"/>
                    </a:schemeClr>
                  </a:gs>
                  <a:gs pos="78000">
                    <a:schemeClr val="accent5">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9-53E0-4481-8D54-57311DB591F9}"/>
              </c:ext>
            </c:extLst>
          </c:dPt>
          <c:dPt>
            <c:idx val="5"/>
            <c:bubble3D val="0"/>
            <c:spPr>
              <a:gradFill rotWithShape="1">
                <a:gsLst>
                  <a:gs pos="0">
                    <a:schemeClr val="accent6">
                      <a:tint val="96000"/>
                      <a:lumMod val="100000"/>
                    </a:schemeClr>
                  </a:gs>
                  <a:gs pos="78000">
                    <a:schemeClr val="accent6">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B-9E06-426A-B2BD-EA99F28B6E3F}"/>
              </c:ext>
            </c:extLst>
          </c:dPt>
          <c:dPt>
            <c:idx val="6"/>
            <c:bubble3D val="0"/>
            <c:spPr>
              <a:gradFill rotWithShape="1">
                <a:gsLst>
                  <a:gs pos="0">
                    <a:schemeClr val="accent1">
                      <a:lumMod val="60000"/>
                      <a:tint val="96000"/>
                      <a:lumMod val="100000"/>
                    </a:schemeClr>
                  </a:gs>
                  <a:gs pos="78000">
                    <a:schemeClr val="accent1">
                      <a:lumMod val="6000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D-9E06-426A-B2BD-EA99F28B6E3F}"/>
              </c:ext>
            </c:extLst>
          </c:dPt>
          <c:dPt>
            <c:idx val="7"/>
            <c:bubble3D val="0"/>
            <c:spPr>
              <a:gradFill rotWithShape="1">
                <a:gsLst>
                  <a:gs pos="0">
                    <a:schemeClr val="accent2">
                      <a:lumMod val="60000"/>
                      <a:tint val="96000"/>
                      <a:lumMod val="100000"/>
                    </a:schemeClr>
                  </a:gs>
                  <a:gs pos="78000">
                    <a:schemeClr val="accent2">
                      <a:lumMod val="6000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F-9E06-426A-B2BD-EA99F28B6E3F}"/>
              </c:ext>
            </c:extLst>
          </c:dPt>
          <c:dLbls>
            <c:dLbl>
              <c:idx val="0"/>
              <c:spPr>
                <a:no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fr-FR"/>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D-53E0-4481-8D54-57311DB591F9}"/>
                </c:ext>
              </c:extLst>
            </c:dLbl>
            <c:dLbl>
              <c:idx val="1"/>
              <c:spPr>
                <a:no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fr-FR"/>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C-53E0-4481-8D54-57311DB591F9}"/>
                </c:ext>
              </c:extLst>
            </c:dLbl>
            <c:dLbl>
              <c:idx val="2"/>
              <c:spPr>
                <a:no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fr-FR"/>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B-53E0-4481-8D54-57311DB591F9}"/>
                </c:ext>
              </c:extLst>
            </c:dLbl>
            <c:dLbl>
              <c:idx val="3"/>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fr-FR"/>
                </a:p>
              </c:txPr>
              <c:dLblPos val="outEnd"/>
              <c:showLegendKey val="0"/>
              <c:showVal val="0"/>
              <c:showCatName val="1"/>
              <c:showSerName val="0"/>
              <c:showPercent val="1"/>
              <c:showBubbleSize val="0"/>
              <c:extLst>
                <c:ext xmlns:c15="http://schemas.microsoft.com/office/drawing/2012/chart" uri="{CE6537A1-D6FC-4f65-9D91-7224C49458BB}">
                  <c15:layout>
                    <c:manualLayout>
                      <c:w val="0.22465051343335421"/>
                      <c:h val="0.11287876543411168"/>
                    </c:manualLayout>
                  </c15:layout>
                </c:ext>
                <c:ext xmlns:c16="http://schemas.microsoft.com/office/drawing/2014/chart" uri="{C3380CC4-5D6E-409C-BE32-E72D297353CC}">
                  <c16:uniqueId val="{0000000A-53E0-4481-8D54-57311DB591F9}"/>
                </c:ext>
              </c:extLst>
            </c:dLbl>
            <c:dLbl>
              <c:idx val="4"/>
              <c:spPr>
                <a:no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fr-FR"/>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9-53E0-4481-8D54-57311DB591F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fr-FR"/>
              </a:p>
            </c:txPr>
            <c:dLblPos val="out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Sheet1!$A$2:$A$9</c:f>
              <c:strCache>
                <c:ptCount val="6"/>
                <c:pt idx="0">
                  <c:v>Taxation:  246 610 $</c:v>
                </c:pt>
                <c:pt idx="1">
                  <c:v>Surplus affecté: 493 645 $</c:v>
                </c:pt>
                <c:pt idx="2">
                  <c:v>Surplus libre: 250 000 $</c:v>
                </c:pt>
                <c:pt idx="3">
                  <c:v>Transferts/ subv.: 1 930 937$</c:v>
                </c:pt>
                <c:pt idx="4">
                  <c:v>Emprunt DLT: 381 273 $</c:v>
                </c:pt>
                <c:pt idx="5">
                  <c:v>Fonds Réservés: 298 000 $</c:v>
                </c:pt>
              </c:strCache>
            </c:strRef>
          </c:cat>
          <c:val>
            <c:numRef>
              <c:f>Sheet1!$B$2:$B$9</c:f>
              <c:numCache>
                <c:formatCode>General</c:formatCode>
                <c:ptCount val="8"/>
                <c:pt idx="0">
                  <c:v>246610</c:v>
                </c:pt>
                <c:pt idx="1">
                  <c:v>493645</c:v>
                </c:pt>
                <c:pt idx="2">
                  <c:v>250000</c:v>
                </c:pt>
                <c:pt idx="3">
                  <c:v>1930937</c:v>
                </c:pt>
                <c:pt idx="4">
                  <c:v>381273</c:v>
                </c:pt>
                <c:pt idx="5">
                  <c:v>298000</c:v>
                </c:pt>
              </c:numCache>
            </c:numRef>
          </c:val>
          <c:extLst>
            <c:ext xmlns:c16="http://schemas.microsoft.com/office/drawing/2014/chart" uri="{C3380CC4-5D6E-409C-BE32-E72D297353CC}">
              <c16:uniqueId val="{00000000-53E0-4481-8D54-57311DB591F9}"/>
            </c:ext>
          </c:extLst>
        </c:ser>
        <c:ser>
          <c:idx val="1"/>
          <c:order val="1"/>
          <c:tx>
            <c:strRef>
              <c:f>Sheet1!$C$1</c:f>
              <c:strCache>
                <c:ptCount val="1"/>
                <c:pt idx="0">
                  <c:v>Colonne2</c:v>
                </c:pt>
              </c:strCache>
            </c:strRef>
          </c:tx>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B-CC9F-40E7-8FC1-2F39F936CECD}"/>
              </c:ext>
            </c:extLst>
          </c:dPt>
          <c:dPt>
            <c:idx val="1"/>
            <c:bubble3D val="0"/>
            <c:spPr>
              <a:gradFill rotWithShape="1">
                <a:gsLst>
                  <a:gs pos="0">
                    <a:schemeClr val="accent2">
                      <a:tint val="96000"/>
                      <a:lumMod val="100000"/>
                    </a:schemeClr>
                  </a:gs>
                  <a:gs pos="78000">
                    <a:schemeClr val="accent2">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D-CC9F-40E7-8FC1-2F39F936CECD}"/>
              </c:ext>
            </c:extLst>
          </c:dPt>
          <c:dPt>
            <c:idx val="2"/>
            <c:bubble3D val="0"/>
            <c:spPr>
              <a:gradFill rotWithShape="1">
                <a:gsLst>
                  <a:gs pos="0">
                    <a:schemeClr val="accent3">
                      <a:tint val="96000"/>
                      <a:lumMod val="100000"/>
                    </a:schemeClr>
                  </a:gs>
                  <a:gs pos="78000">
                    <a:schemeClr val="accent3">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F-CC9F-40E7-8FC1-2F39F936CECD}"/>
              </c:ext>
            </c:extLst>
          </c:dPt>
          <c:dPt>
            <c:idx val="3"/>
            <c:bubble3D val="0"/>
            <c:spPr>
              <a:gradFill rotWithShape="1">
                <a:gsLst>
                  <a:gs pos="0">
                    <a:schemeClr val="accent4">
                      <a:tint val="96000"/>
                      <a:lumMod val="100000"/>
                    </a:schemeClr>
                  </a:gs>
                  <a:gs pos="78000">
                    <a:schemeClr val="accent4">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11-CC9F-40E7-8FC1-2F39F936CEC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fr-FR"/>
              </a:p>
            </c:txPr>
            <c:dLblPos val="out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Sheet1!$A$2:$A$9</c:f>
              <c:strCache>
                <c:ptCount val="6"/>
                <c:pt idx="0">
                  <c:v>Taxation:  246 610 $</c:v>
                </c:pt>
                <c:pt idx="1">
                  <c:v>Surplus affecté: 493 645 $</c:v>
                </c:pt>
                <c:pt idx="2">
                  <c:v>Surplus libre: 250 000 $</c:v>
                </c:pt>
                <c:pt idx="3">
                  <c:v>Transferts/ subv.: 1 930 937$</c:v>
                </c:pt>
                <c:pt idx="4">
                  <c:v>Emprunt DLT: 381 273 $</c:v>
                </c:pt>
                <c:pt idx="5">
                  <c:v>Fonds Réservés: 298 000 $</c:v>
                </c:pt>
              </c:strCache>
            </c:strRef>
          </c:cat>
          <c:val>
            <c:numRef>
              <c:f>Sheet1!$C$2:$C$5</c:f>
              <c:numCache>
                <c:formatCode>General</c:formatCode>
                <c:ptCount val="4"/>
              </c:numCache>
            </c:numRef>
          </c:val>
          <c:extLst>
            <c:ext xmlns:c16="http://schemas.microsoft.com/office/drawing/2014/chart" uri="{C3380CC4-5D6E-409C-BE32-E72D297353CC}">
              <c16:uniqueId val="{00000001-53E0-4481-8D54-57311DB591F9}"/>
            </c:ext>
          </c:extLst>
        </c:ser>
        <c:ser>
          <c:idx val="2"/>
          <c:order val="2"/>
          <c:tx>
            <c:strRef>
              <c:f>Sheet1!$D$1</c:f>
              <c:strCache>
                <c:ptCount val="1"/>
                <c:pt idx="0">
                  <c:v>Colonne3</c:v>
                </c:pt>
              </c:strCache>
            </c:strRef>
          </c:tx>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13-CC9F-40E7-8FC1-2F39F936CECD}"/>
              </c:ext>
            </c:extLst>
          </c:dPt>
          <c:dPt>
            <c:idx val="1"/>
            <c:bubble3D val="0"/>
            <c:spPr>
              <a:gradFill rotWithShape="1">
                <a:gsLst>
                  <a:gs pos="0">
                    <a:schemeClr val="accent2">
                      <a:tint val="96000"/>
                      <a:lumMod val="100000"/>
                    </a:schemeClr>
                  </a:gs>
                  <a:gs pos="78000">
                    <a:schemeClr val="accent2">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15-CC9F-40E7-8FC1-2F39F936CECD}"/>
              </c:ext>
            </c:extLst>
          </c:dPt>
          <c:dPt>
            <c:idx val="2"/>
            <c:bubble3D val="0"/>
            <c:spPr>
              <a:gradFill rotWithShape="1">
                <a:gsLst>
                  <a:gs pos="0">
                    <a:schemeClr val="accent3">
                      <a:tint val="96000"/>
                      <a:lumMod val="100000"/>
                    </a:schemeClr>
                  </a:gs>
                  <a:gs pos="78000">
                    <a:schemeClr val="accent3">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17-CC9F-40E7-8FC1-2F39F936CECD}"/>
              </c:ext>
            </c:extLst>
          </c:dPt>
          <c:dPt>
            <c:idx val="3"/>
            <c:bubble3D val="0"/>
            <c:spPr>
              <a:gradFill rotWithShape="1">
                <a:gsLst>
                  <a:gs pos="0">
                    <a:schemeClr val="accent4">
                      <a:tint val="96000"/>
                      <a:lumMod val="100000"/>
                    </a:schemeClr>
                  </a:gs>
                  <a:gs pos="78000">
                    <a:schemeClr val="accent4">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19-CC9F-40E7-8FC1-2F39F936CEC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fr-FR"/>
              </a:p>
            </c:txPr>
            <c:dLblPos val="out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Sheet1!$A$2:$A$9</c:f>
              <c:strCache>
                <c:ptCount val="6"/>
                <c:pt idx="0">
                  <c:v>Taxation:  246 610 $</c:v>
                </c:pt>
                <c:pt idx="1">
                  <c:v>Surplus affecté: 493 645 $</c:v>
                </c:pt>
                <c:pt idx="2">
                  <c:v>Surplus libre: 250 000 $</c:v>
                </c:pt>
                <c:pt idx="3">
                  <c:v>Transferts/ subv.: 1 930 937$</c:v>
                </c:pt>
                <c:pt idx="4">
                  <c:v>Emprunt DLT: 381 273 $</c:v>
                </c:pt>
                <c:pt idx="5">
                  <c:v>Fonds Réservés: 298 000 $</c:v>
                </c:pt>
              </c:strCache>
            </c:strRef>
          </c:cat>
          <c:val>
            <c:numRef>
              <c:f>Sheet1!$D$2:$D$5</c:f>
              <c:numCache>
                <c:formatCode>General</c:formatCode>
                <c:ptCount val="4"/>
              </c:numCache>
            </c:numRef>
          </c:val>
          <c:extLst>
            <c:ext xmlns:c16="http://schemas.microsoft.com/office/drawing/2014/chart" uri="{C3380CC4-5D6E-409C-BE32-E72D297353CC}">
              <c16:uniqueId val="{00000002-53E0-4481-8D54-57311DB591F9}"/>
            </c:ext>
          </c:extLst>
        </c:ser>
        <c:ser>
          <c:idx val="3"/>
          <c:order val="3"/>
          <c:tx>
            <c:strRef>
              <c:f>Sheet1!$E$1</c:f>
              <c:strCache>
                <c:ptCount val="1"/>
              </c:strCache>
            </c:strRef>
          </c:tx>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1B-CC9F-40E7-8FC1-2F39F936CEC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fr-FR"/>
              </a:p>
            </c:txPr>
            <c:dLblPos val="out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Sheet1!$A$2:$A$9</c:f>
              <c:strCache>
                <c:ptCount val="6"/>
                <c:pt idx="0">
                  <c:v>Taxation:  246 610 $</c:v>
                </c:pt>
                <c:pt idx="1">
                  <c:v>Surplus affecté: 493 645 $</c:v>
                </c:pt>
                <c:pt idx="2">
                  <c:v>Surplus libre: 250 000 $</c:v>
                </c:pt>
                <c:pt idx="3">
                  <c:v>Transferts/ subv.: 1 930 937$</c:v>
                </c:pt>
                <c:pt idx="4">
                  <c:v>Emprunt DLT: 381 273 $</c:v>
                </c:pt>
                <c:pt idx="5">
                  <c:v>Fonds Réservés: 298 000 $</c:v>
                </c:pt>
              </c:strCache>
            </c:strRef>
          </c:cat>
          <c:val>
            <c:numRef>
              <c:f>Sheet1!$E$2</c:f>
              <c:numCache>
                <c:formatCode>General</c:formatCode>
                <c:ptCount val="1"/>
              </c:numCache>
            </c:numRef>
          </c:val>
          <c:extLst>
            <c:ext xmlns:c16="http://schemas.microsoft.com/office/drawing/2014/chart" uri="{C3380CC4-5D6E-409C-BE32-E72D297353CC}">
              <c16:uniqueId val="{00000003-53E0-4481-8D54-57311DB591F9}"/>
            </c:ext>
          </c:extLst>
        </c:ser>
        <c:ser>
          <c:idx val="4"/>
          <c:order val="4"/>
          <c:tx>
            <c:strRef>
              <c:f>Sheet1!$F$1</c:f>
              <c:strCache>
                <c:ptCount val="1"/>
              </c:strCache>
            </c:strRef>
          </c:tx>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1D-CC9F-40E7-8FC1-2F39F936CEC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fr-FR"/>
              </a:p>
            </c:txPr>
            <c:dLblPos val="out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Sheet1!$A$2:$A$9</c:f>
              <c:strCache>
                <c:ptCount val="6"/>
                <c:pt idx="0">
                  <c:v>Taxation:  246 610 $</c:v>
                </c:pt>
                <c:pt idx="1">
                  <c:v>Surplus affecté: 493 645 $</c:v>
                </c:pt>
                <c:pt idx="2">
                  <c:v>Surplus libre: 250 000 $</c:v>
                </c:pt>
                <c:pt idx="3">
                  <c:v>Transferts/ subv.: 1 930 937$</c:v>
                </c:pt>
                <c:pt idx="4">
                  <c:v>Emprunt DLT: 381 273 $</c:v>
                </c:pt>
                <c:pt idx="5">
                  <c:v>Fonds Réservés: 298 000 $</c:v>
                </c:pt>
              </c:strCache>
            </c:strRef>
          </c:cat>
          <c:val>
            <c:numRef>
              <c:f>Sheet1!$F$2</c:f>
              <c:numCache>
                <c:formatCode>General</c:formatCode>
                <c:ptCount val="1"/>
              </c:numCache>
            </c:numRef>
          </c:val>
          <c:extLst>
            <c:ext xmlns:c16="http://schemas.microsoft.com/office/drawing/2014/chart" uri="{C3380CC4-5D6E-409C-BE32-E72D297353CC}">
              <c16:uniqueId val="{00000004-53E0-4481-8D54-57311DB591F9}"/>
            </c:ext>
          </c:extLst>
        </c:ser>
        <c:ser>
          <c:idx val="5"/>
          <c:order val="5"/>
          <c:tx>
            <c:strRef>
              <c:f>Sheet1!$G$1</c:f>
              <c:strCache>
                <c:ptCount val="1"/>
              </c:strCache>
            </c:strRef>
          </c:tx>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1F-CC9F-40E7-8FC1-2F39F936CEC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fr-FR"/>
              </a:p>
            </c:txPr>
            <c:dLblPos val="out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Sheet1!$A$2:$A$9</c:f>
              <c:strCache>
                <c:ptCount val="6"/>
                <c:pt idx="0">
                  <c:v>Taxation:  246 610 $</c:v>
                </c:pt>
                <c:pt idx="1">
                  <c:v>Surplus affecté: 493 645 $</c:v>
                </c:pt>
                <c:pt idx="2">
                  <c:v>Surplus libre: 250 000 $</c:v>
                </c:pt>
                <c:pt idx="3">
                  <c:v>Transferts/ subv.: 1 930 937$</c:v>
                </c:pt>
                <c:pt idx="4">
                  <c:v>Emprunt DLT: 381 273 $</c:v>
                </c:pt>
                <c:pt idx="5">
                  <c:v>Fonds Réservés: 298 000 $</c:v>
                </c:pt>
              </c:strCache>
            </c:strRef>
          </c:cat>
          <c:val>
            <c:numRef>
              <c:f>Sheet1!$G$2</c:f>
              <c:numCache>
                <c:formatCode>General</c:formatCode>
                <c:ptCount val="1"/>
              </c:numCache>
            </c:numRef>
          </c:val>
          <c:extLst>
            <c:ext xmlns:c16="http://schemas.microsoft.com/office/drawing/2014/chart" uri="{C3380CC4-5D6E-409C-BE32-E72D297353CC}">
              <c16:uniqueId val="{00000005-53E0-4481-8D54-57311DB591F9}"/>
            </c:ext>
          </c:extLst>
        </c:ser>
        <c:ser>
          <c:idx val="6"/>
          <c:order val="6"/>
          <c:tx>
            <c:strRef>
              <c:f>Sheet1!$H$1</c:f>
              <c:strCache>
                <c:ptCount val="1"/>
              </c:strCache>
            </c:strRef>
          </c:tx>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21-CC9F-40E7-8FC1-2F39F936CEC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fr-FR"/>
              </a:p>
            </c:txPr>
            <c:dLblPos val="out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Sheet1!$A$2:$A$9</c:f>
              <c:strCache>
                <c:ptCount val="6"/>
                <c:pt idx="0">
                  <c:v>Taxation:  246 610 $</c:v>
                </c:pt>
                <c:pt idx="1">
                  <c:v>Surplus affecté: 493 645 $</c:v>
                </c:pt>
                <c:pt idx="2">
                  <c:v>Surplus libre: 250 000 $</c:v>
                </c:pt>
                <c:pt idx="3">
                  <c:v>Transferts/ subv.: 1 930 937$</c:v>
                </c:pt>
                <c:pt idx="4">
                  <c:v>Emprunt DLT: 381 273 $</c:v>
                </c:pt>
                <c:pt idx="5">
                  <c:v>Fonds Réservés: 298 000 $</c:v>
                </c:pt>
              </c:strCache>
            </c:strRef>
          </c:cat>
          <c:val>
            <c:numRef>
              <c:f>Sheet1!$H$2</c:f>
              <c:numCache>
                <c:formatCode>General</c:formatCode>
                <c:ptCount val="1"/>
              </c:numCache>
            </c:numRef>
          </c:val>
          <c:extLst>
            <c:ext xmlns:c16="http://schemas.microsoft.com/office/drawing/2014/chart" uri="{C3380CC4-5D6E-409C-BE32-E72D297353CC}">
              <c16:uniqueId val="{00000006-53E0-4481-8D54-57311DB591F9}"/>
            </c:ext>
          </c:extLst>
        </c:ser>
        <c:ser>
          <c:idx val="7"/>
          <c:order val="7"/>
          <c:tx>
            <c:strRef>
              <c:f>Sheet1!$I$1</c:f>
              <c:strCache>
                <c:ptCount val="1"/>
              </c:strCache>
            </c:strRef>
          </c:tx>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23-CC9F-40E7-8FC1-2F39F936CEC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fr-FR"/>
              </a:p>
            </c:txPr>
            <c:dLblPos val="out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Sheet1!$A$2:$A$9</c:f>
              <c:strCache>
                <c:ptCount val="6"/>
                <c:pt idx="0">
                  <c:v>Taxation:  246 610 $</c:v>
                </c:pt>
                <c:pt idx="1">
                  <c:v>Surplus affecté: 493 645 $</c:v>
                </c:pt>
                <c:pt idx="2">
                  <c:v>Surplus libre: 250 000 $</c:v>
                </c:pt>
                <c:pt idx="3">
                  <c:v>Transferts/ subv.: 1 930 937$</c:v>
                </c:pt>
                <c:pt idx="4">
                  <c:v>Emprunt DLT: 381 273 $</c:v>
                </c:pt>
                <c:pt idx="5">
                  <c:v>Fonds Réservés: 298 000 $</c:v>
                </c:pt>
              </c:strCache>
            </c:strRef>
          </c:cat>
          <c:val>
            <c:numRef>
              <c:f>Sheet1!$I$2</c:f>
              <c:numCache>
                <c:formatCode>General</c:formatCode>
                <c:ptCount val="1"/>
              </c:numCache>
            </c:numRef>
          </c:val>
          <c:extLst>
            <c:ext xmlns:c16="http://schemas.microsoft.com/office/drawing/2014/chart" uri="{C3380CC4-5D6E-409C-BE32-E72D297353CC}">
              <c16:uniqueId val="{00000007-53E0-4481-8D54-57311DB591F9}"/>
            </c:ext>
          </c:extLst>
        </c:ser>
        <c:ser>
          <c:idx val="8"/>
          <c:order val="8"/>
          <c:tx>
            <c:strRef>
              <c:f>Sheet1!$J$1</c:f>
              <c:strCache>
                <c:ptCount val="1"/>
              </c:strCache>
            </c:strRef>
          </c:tx>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25-CC9F-40E7-8FC1-2F39F936CEC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fr-FR"/>
              </a:p>
            </c:txPr>
            <c:dLblPos val="out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Sheet1!$A$2:$A$9</c:f>
              <c:strCache>
                <c:ptCount val="6"/>
                <c:pt idx="0">
                  <c:v>Taxation:  246 610 $</c:v>
                </c:pt>
                <c:pt idx="1">
                  <c:v>Surplus affecté: 493 645 $</c:v>
                </c:pt>
                <c:pt idx="2">
                  <c:v>Surplus libre: 250 000 $</c:v>
                </c:pt>
                <c:pt idx="3">
                  <c:v>Transferts/ subv.: 1 930 937$</c:v>
                </c:pt>
                <c:pt idx="4">
                  <c:v>Emprunt DLT: 381 273 $</c:v>
                </c:pt>
                <c:pt idx="5">
                  <c:v>Fonds Réservés: 298 000 $</c:v>
                </c:pt>
              </c:strCache>
            </c:strRef>
          </c:cat>
          <c:val>
            <c:numRef>
              <c:f>Sheet1!$J$2</c:f>
              <c:numCache>
                <c:formatCode>General</c:formatCode>
                <c:ptCount val="1"/>
              </c:numCache>
            </c:numRef>
          </c:val>
          <c:extLst>
            <c:ext xmlns:c16="http://schemas.microsoft.com/office/drawing/2014/chart" uri="{C3380CC4-5D6E-409C-BE32-E72D297353CC}">
              <c16:uniqueId val="{00000008-53E0-4481-8D54-57311DB591F9}"/>
            </c:ext>
          </c:extLst>
        </c:ser>
        <c:dLbls>
          <c:dLblPos val="outEnd"/>
          <c:showLegendKey val="0"/>
          <c:showVal val="0"/>
          <c:showCatName val="0"/>
          <c:showSerName val="0"/>
          <c:showPercent val="1"/>
          <c:showBubbleSize val="0"/>
          <c:showLeaderLines val="1"/>
        </c:dLbls>
      </c:pie3DChart>
      <c:spPr>
        <a:noFill/>
        <a:ln>
          <a:noFill/>
        </a:ln>
        <a:effectLst/>
      </c:spPr>
    </c:plotArea>
    <c:legend>
      <c:legendPos val="b"/>
      <c:legendEntry>
        <c:idx val="0"/>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fr-FR"/>
          </a:p>
        </c:txPr>
      </c:legendEntry>
      <c:legendEntry>
        <c:idx val="1"/>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fr-FR"/>
          </a:p>
        </c:txPr>
      </c:legendEntry>
      <c:layout>
        <c:manualLayout>
          <c:xMode val="edge"/>
          <c:yMode val="edge"/>
          <c:x val="2.8611948646452685E-2"/>
          <c:y val="0.90266626576212583"/>
          <c:w val="0.93380016020486145"/>
          <c:h val="8.301392516866178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fr-FR"/>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033943" cy="352375"/>
          </a:xfrm>
          <a:prstGeom prst="rect">
            <a:avLst/>
          </a:prstGeom>
        </p:spPr>
        <p:txBody>
          <a:bodyPr vert="horz" lIns="93289" tIns="46643" rIns="93289" bIns="46643" rtlCol="0"/>
          <a:lstStyle>
            <a:lvl1pPr algn="l">
              <a:defRPr sz="1200"/>
            </a:lvl1pPr>
          </a:lstStyle>
          <a:p>
            <a:endParaRPr lang="en-US"/>
          </a:p>
        </p:txBody>
      </p:sp>
      <p:sp>
        <p:nvSpPr>
          <p:cNvPr id="3" name="Date Placeholder 2"/>
          <p:cNvSpPr>
            <a:spLocks noGrp="1"/>
          </p:cNvSpPr>
          <p:nvPr>
            <p:ph type="dt" sz="quarter" idx="1"/>
          </p:nvPr>
        </p:nvSpPr>
        <p:spPr>
          <a:xfrm>
            <a:off x="5273005" y="1"/>
            <a:ext cx="4033943" cy="352375"/>
          </a:xfrm>
          <a:prstGeom prst="rect">
            <a:avLst/>
          </a:prstGeom>
        </p:spPr>
        <p:txBody>
          <a:bodyPr vert="horz" lIns="93289" tIns="46643" rIns="93289" bIns="46643" rtlCol="0"/>
          <a:lstStyle>
            <a:lvl1pPr algn="r">
              <a:defRPr sz="1200"/>
            </a:lvl1pPr>
          </a:lstStyle>
          <a:p>
            <a:fld id="{D63D5444-F62C-42C3-A75A-D9DBA807730F}" type="datetimeFigureOut">
              <a:rPr lang="en-US" smtClean="0"/>
              <a:t>1/13/2021</a:t>
            </a:fld>
            <a:endParaRPr lang="en-US"/>
          </a:p>
        </p:txBody>
      </p:sp>
      <p:sp>
        <p:nvSpPr>
          <p:cNvPr id="4" name="Footer Placeholder 3"/>
          <p:cNvSpPr>
            <a:spLocks noGrp="1"/>
          </p:cNvSpPr>
          <p:nvPr>
            <p:ph type="ftr" sz="quarter" idx="2"/>
          </p:nvPr>
        </p:nvSpPr>
        <p:spPr>
          <a:xfrm>
            <a:off x="1" y="6670729"/>
            <a:ext cx="4033943" cy="352374"/>
          </a:xfrm>
          <a:prstGeom prst="rect">
            <a:avLst/>
          </a:prstGeom>
        </p:spPr>
        <p:txBody>
          <a:bodyPr vert="horz" lIns="93289" tIns="46643" rIns="93289" bIns="46643" rtlCol="0" anchor="b"/>
          <a:lstStyle>
            <a:lvl1pPr algn="l">
              <a:defRPr sz="1200"/>
            </a:lvl1pPr>
          </a:lstStyle>
          <a:p>
            <a:endParaRPr lang="en-US"/>
          </a:p>
        </p:txBody>
      </p:sp>
      <p:sp>
        <p:nvSpPr>
          <p:cNvPr id="5" name="Slide Number Placeholder 4"/>
          <p:cNvSpPr>
            <a:spLocks noGrp="1"/>
          </p:cNvSpPr>
          <p:nvPr>
            <p:ph type="sldNum" sz="quarter" idx="3"/>
          </p:nvPr>
        </p:nvSpPr>
        <p:spPr>
          <a:xfrm>
            <a:off x="5273005" y="6670729"/>
            <a:ext cx="4033943" cy="352374"/>
          </a:xfrm>
          <a:prstGeom prst="rect">
            <a:avLst/>
          </a:prstGeom>
        </p:spPr>
        <p:txBody>
          <a:bodyPr vert="horz" lIns="93289" tIns="46643" rIns="93289" bIns="46643" rtlCol="0" anchor="b"/>
          <a:lstStyle>
            <a:lvl1pPr algn="r">
              <a:defRPr sz="1200"/>
            </a:lvl1pPr>
          </a:lstStyle>
          <a:p>
            <a:fld id="{84A4F617-7A30-41D4-AB86-5D833C98E18B}" type="slidenum">
              <a:rPr lang="en-US" smtClean="0"/>
              <a:t>‹N°›</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033943" cy="352375"/>
          </a:xfrm>
          <a:prstGeom prst="rect">
            <a:avLst/>
          </a:prstGeom>
        </p:spPr>
        <p:txBody>
          <a:bodyPr vert="horz" lIns="93289" tIns="46643" rIns="93289" bIns="46643" rtlCol="0"/>
          <a:lstStyle>
            <a:lvl1pPr algn="l">
              <a:defRPr sz="1200"/>
            </a:lvl1pPr>
          </a:lstStyle>
          <a:p>
            <a:endParaRPr lang="en-US"/>
          </a:p>
        </p:txBody>
      </p:sp>
      <p:sp>
        <p:nvSpPr>
          <p:cNvPr id="3" name="Date Placeholder 2"/>
          <p:cNvSpPr>
            <a:spLocks noGrp="1"/>
          </p:cNvSpPr>
          <p:nvPr>
            <p:ph type="dt" idx="1"/>
          </p:nvPr>
        </p:nvSpPr>
        <p:spPr>
          <a:xfrm>
            <a:off x="5273005" y="1"/>
            <a:ext cx="4033943" cy="352375"/>
          </a:xfrm>
          <a:prstGeom prst="rect">
            <a:avLst/>
          </a:prstGeom>
        </p:spPr>
        <p:txBody>
          <a:bodyPr vert="horz" lIns="93289" tIns="46643" rIns="93289" bIns="46643" rtlCol="0"/>
          <a:lstStyle>
            <a:lvl1pPr algn="r">
              <a:defRPr sz="1200"/>
            </a:lvl1pPr>
          </a:lstStyle>
          <a:p>
            <a:fld id="{12CAA1FA-7B6A-47D2-8D61-F225D71B51FF}" type="datetimeFigureOut">
              <a:rPr lang="en-US" smtClean="0"/>
              <a:t>1/13/2021</a:t>
            </a:fld>
            <a:endParaRPr lang="en-US"/>
          </a:p>
        </p:txBody>
      </p:sp>
      <p:sp>
        <p:nvSpPr>
          <p:cNvPr id="4" name="Slide Image Placeholder 3"/>
          <p:cNvSpPr>
            <a:spLocks noGrp="1" noRot="1" noChangeAspect="1"/>
          </p:cNvSpPr>
          <p:nvPr>
            <p:ph type="sldImg" idx="2"/>
          </p:nvPr>
        </p:nvSpPr>
        <p:spPr>
          <a:xfrm>
            <a:off x="2547938" y="877888"/>
            <a:ext cx="4213225" cy="2370137"/>
          </a:xfrm>
          <a:prstGeom prst="rect">
            <a:avLst/>
          </a:prstGeom>
          <a:noFill/>
          <a:ln w="12700">
            <a:solidFill>
              <a:prstClr val="black"/>
            </a:solidFill>
          </a:ln>
        </p:spPr>
        <p:txBody>
          <a:bodyPr vert="horz" lIns="93289" tIns="46643" rIns="93289" bIns="46643" rtlCol="0" anchor="ctr"/>
          <a:lstStyle/>
          <a:p>
            <a:endParaRPr lang="en-US"/>
          </a:p>
        </p:txBody>
      </p:sp>
      <p:sp>
        <p:nvSpPr>
          <p:cNvPr id="5" name="Notes Placeholder 4"/>
          <p:cNvSpPr>
            <a:spLocks noGrp="1"/>
          </p:cNvSpPr>
          <p:nvPr>
            <p:ph type="body" sz="quarter" idx="3"/>
          </p:nvPr>
        </p:nvSpPr>
        <p:spPr>
          <a:xfrm>
            <a:off x="930910" y="3379869"/>
            <a:ext cx="7447280" cy="2765346"/>
          </a:xfrm>
          <a:prstGeom prst="rect">
            <a:avLst/>
          </a:prstGeom>
        </p:spPr>
        <p:txBody>
          <a:bodyPr vert="horz" lIns="93289" tIns="46643" rIns="93289" bIns="4664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670729"/>
            <a:ext cx="4033943" cy="352374"/>
          </a:xfrm>
          <a:prstGeom prst="rect">
            <a:avLst/>
          </a:prstGeom>
        </p:spPr>
        <p:txBody>
          <a:bodyPr vert="horz" lIns="93289" tIns="46643" rIns="93289" bIns="46643" rtlCol="0" anchor="b"/>
          <a:lstStyle>
            <a:lvl1pPr algn="l">
              <a:defRPr sz="1200"/>
            </a:lvl1pPr>
          </a:lstStyle>
          <a:p>
            <a:endParaRPr lang="en-US"/>
          </a:p>
        </p:txBody>
      </p:sp>
      <p:sp>
        <p:nvSpPr>
          <p:cNvPr id="7" name="Slide Number Placeholder 6"/>
          <p:cNvSpPr>
            <a:spLocks noGrp="1"/>
          </p:cNvSpPr>
          <p:nvPr>
            <p:ph type="sldNum" sz="quarter" idx="5"/>
          </p:nvPr>
        </p:nvSpPr>
        <p:spPr>
          <a:xfrm>
            <a:off x="5273005" y="6670729"/>
            <a:ext cx="4033943" cy="352374"/>
          </a:xfrm>
          <a:prstGeom prst="rect">
            <a:avLst/>
          </a:prstGeom>
        </p:spPr>
        <p:txBody>
          <a:bodyPr vert="horz" lIns="93289" tIns="46643" rIns="93289" bIns="46643" rtlCol="0" anchor="b"/>
          <a:lstStyle>
            <a:lvl1pPr algn="r">
              <a:defRPr sz="1200"/>
            </a:lvl1pPr>
          </a:lstStyle>
          <a:p>
            <a:fld id="{1B9A179D-2D27-49E2-B022-8EDDA2EFE682}" type="slidenum">
              <a:rPr lang="en-US" smtClean="0"/>
              <a:t>‹N°›</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1458174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1B9A179D-2D27-49E2-B022-8EDDA2EFE682}" type="slidenum">
              <a:rPr lang="en-US" smtClean="0"/>
              <a:t>10</a:t>
            </a:fld>
            <a:endParaRPr lang="en-US"/>
          </a:p>
        </p:txBody>
      </p:sp>
    </p:spTree>
    <p:extLst>
      <p:ext uri="{BB962C8B-B14F-4D97-AF65-F5344CB8AC3E}">
        <p14:creationId xmlns:p14="http://schemas.microsoft.com/office/powerpoint/2010/main" val="2755046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1B9A179D-2D27-49E2-B022-8EDDA2EFE682}" type="slidenum">
              <a:rPr lang="en-US" smtClean="0"/>
              <a:t>11</a:t>
            </a:fld>
            <a:endParaRPr lang="en-US"/>
          </a:p>
        </p:txBody>
      </p:sp>
    </p:spTree>
    <p:extLst>
      <p:ext uri="{BB962C8B-B14F-4D97-AF65-F5344CB8AC3E}">
        <p14:creationId xmlns:p14="http://schemas.microsoft.com/office/powerpoint/2010/main" val="11765406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1B9A179D-2D27-49E2-B022-8EDDA2EFE682}" type="slidenum">
              <a:rPr lang="en-US" smtClean="0"/>
              <a:t>12</a:t>
            </a:fld>
            <a:endParaRPr lang="en-US" dirty="0"/>
          </a:p>
        </p:txBody>
      </p:sp>
    </p:spTree>
    <p:extLst>
      <p:ext uri="{BB962C8B-B14F-4D97-AF65-F5344CB8AC3E}">
        <p14:creationId xmlns:p14="http://schemas.microsoft.com/office/powerpoint/2010/main" val="8756673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1B9A179D-2D27-49E2-B022-8EDDA2EFE682}" type="slidenum">
              <a:rPr lang="en-US" smtClean="0"/>
              <a:t>13</a:t>
            </a:fld>
            <a:endParaRPr lang="en-US"/>
          </a:p>
        </p:txBody>
      </p:sp>
    </p:spTree>
    <p:extLst>
      <p:ext uri="{BB962C8B-B14F-4D97-AF65-F5344CB8AC3E}">
        <p14:creationId xmlns:p14="http://schemas.microsoft.com/office/powerpoint/2010/main" val="41887552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1B9A179D-2D27-49E2-B022-8EDDA2EFE682}" type="slidenum">
              <a:rPr lang="en-US" smtClean="0"/>
              <a:t>14</a:t>
            </a:fld>
            <a:endParaRPr lang="en-US"/>
          </a:p>
        </p:txBody>
      </p:sp>
    </p:spTree>
    <p:extLst>
      <p:ext uri="{BB962C8B-B14F-4D97-AF65-F5344CB8AC3E}">
        <p14:creationId xmlns:p14="http://schemas.microsoft.com/office/powerpoint/2010/main" val="36534569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1B9A179D-2D27-49E2-B022-8EDDA2EFE682}" type="slidenum">
              <a:rPr lang="en-US" smtClean="0"/>
              <a:t>15</a:t>
            </a:fld>
            <a:endParaRPr lang="en-US" dirty="0"/>
          </a:p>
        </p:txBody>
      </p:sp>
    </p:spTree>
    <p:extLst>
      <p:ext uri="{BB962C8B-B14F-4D97-AF65-F5344CB8AC3E}">
        <p14:creationId xmlns:p14="http://schemas.microsoft.com/office/powerpoint/2010/main" val="1764848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1B9A179D-2D27-49E2-B022-8EDDA2EFE682}" type="slidenum">
              <a:rPr lang="en-US" smtClean="0"/>
              <a:t>16</a:t>
            </a:fld>
            <a:endParaRPr lang="en-US"/>
          </a:p>
        </p:txBody>
      </p:sp>
    </p:spTree>
    <p:extLst>
      <p:ext uri="{BB962C8B-B14F-4D97-AF65-F5344CB8AC3E}">
        <p14:creationId xmlns:p14="http://schemas.microsoft.com/office/powerpoint/2010/main" val="16760667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1B9A179D-2D27-49E2-B022-8EDDA2EFE682}" type="slidenum">
              <a:rPr lang="en-US" smtClean="0"/>
              <a:t>17</a:t>
            </a:fld>
            <a:endParaRPr lang="en-US"/>
          </a:p>
        </p:txBody>
      </p:sp>
    </p:spTree>
    <p:extLst>
      <p:ext uri="{BB962C8B-B14F-4D97-AF65-F5344CB8AC3E}">
        <p14:creationId xmlns:p14="http://schemas.microsoft.com/office/powerpoint/2010/main" val="14999030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1B9A179D-2D27-49E2-B022-8EDDA2EFE682}" type="slidenum">
              <a:rPr lang="en-US" smtClean="0"/>
              <a:t>18</a:t>
            </a:fld>
            <a:endParaRPr lang="en-US"/>
          </a:p>
        </p:txBody>
      </p:sp>
    </p:spTree>
    <p:extLst>
      <p:ext uri="{BB962C8B-B14F-4D97-AF65-F5344CB8AC3E}">
        <p14:creationId xmlns:p14="http://schemas.microsoft.com/office/powerpoint/2010/main" val="26495010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1B9A179D-2D27-49E2-B022-8EDDA2EFE682}" type="slidenum">
              <a:rPr lang="en-US" smtClean="0"/>
              <a:t>19</a:t>
            </a:fld>
            <a:endParaRPr lang="en-US" dirty="0"/>
          </a:p>
        </p:txBody>
      </p:sp>
    </p:spTree>
    <p:extLst>
      <p:ext uri="{BB962C8B-B14F-4D97-AF65-F5344CB8AC3E}">
        <p14:creationId xmlns:p14="http://schemas.microsoft.com/office/powerpoint/2010/main" val="116596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1B9A179D-2D27-49E2-B022-8EDDA2EFE682}" type="slidenum">
              <a:rPr lang="en-US" smtClean="0"/>
              <a:t>2</a:t>
            </a:fld>
            <a:endParaRPr lang="en-US"/>
          </a:p>
        </p:txBody>
      </p:sp>
    </p:spTree>
    <p:extLst>
      <p:ext uri="{BB962C8B-B14F-4D97-AF65-F5344CB8AC3E}">
        <p14:creationId xmlns:p14="http://schemas.microsoft.com/office/powerpoint/2010/main" val="2845482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1B9A179D-2D27-49E2-B022-8EDDA2EFE682}" type="slidenum">
              <a:rPr lang="en-US" smtClean="0"/>
              <a:t>3</a:t>
            </a:fld>
            <a:endParaRPr lang="en-US"/>
          </a:p>
        </p:txBody>
      </p:sp>
    </p:spTree>
    <p:extLst>
      <p:ext uri="{BB962C8B-B14F-4D97-AF65-F5344CB8AC3E}">
        <p14:creationId xmlns:p14="http://schemas.microsoft.com/office/powerpoint/2010/main" val="3335444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1B9A179D-2D27-49E2-B022-8EDDA2EFE682}" type="slidenum">
              <a:rPr lang="en-US" smtClean="0"/>
              <a:t>4</a:t>
            </a:fld>
            <a:endParaRPr lang="en-US"/>
          </a:p>
        </p:txBody>
      </p:sp>
    </p:spTree>
    <p:extLst>
      <p:ext uri="{BB962C8B-B14F-4D97-AF65-F5344CB8AC3E}">
        <p14:creationId xmlns:p14="http://schemas.microsoft.com/office/powerpoint/2010/main" val="3018706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1B9A179D-2D27-49E2-B022-8EDDA2EFE682}" type="slidenum">
              <a:rPr lang="en-US" smtClean="0"/>
              <a:t>5</a:t>
            </a:fld>
            <a:endParaRPr lang="en-US"/>
          </a:p>
        </p:txBody>
      </p:sp>
    </p:spTree>
    <p:extLst>
      <p:ext uri="{BB962C8B-B14F-4D97-AF65-F5344CB8AC3E}">
        <p14:creationId xmlns:p14="http://schemas.microsoft.com/office/powerpoint/2010/main" val="3540542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1B9A179D-2D27-49E2-B022-8EDDA2EFE682}" type="slidenum">
              <a:rPr lang="en-US" smtClean="0"/>
              <a:t>6</a:t>
            </a:fld>
            <a:endParaRPr lang="en-US"/>
          </a:p>
        </p:txBody>
      </p:sp>
    </p:spTree>
    <p:extLst>
      <p:ext uri="{BB962C8B-B14F-4D97-AF65-F5344CB8AC3E}">
        <p14:creationId xmlns:p14="http://schemas.microsoft.com/office/powerpoint/2010/main" val="2570011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1B9A179D-2D27-49E2-B022-8EDDA2EFE682}" type="slidenum">
              <a:rPr lang="en-US" smtClean="0"/>
              <a:t>7</a:t>
            </a:fld>
            <a:endParaRPr lang="en-US"/>
          </a:p>
        </p:txBody>
      </p:sp>
    </p:spTree>
    <p:extLst>
      <p:ext uri="{BB962C8B-B14F-4D97-AF65-F5344CB8AC3E}">
        <p14:creationId xmlns:p14="http://schemas.microsoft.com/office/powerpoint/2010/main" val="10886138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1B9A179D-2D27-49E2-B022-8EDDA2EFE682}" type="slidenum">
              <a:rPr lang="en-US" smtClean="0"/>
              <a:t>8</a:t>
            </a:fld>
            <a:endParaRPr lang="en-US"/>
          </a:p>
        </p:txBody>
      </p:sp>
    </p:spTree>
    <p:extLst>
      <p:ext uri="{BB962C8B-B14F-4D97-AF65-F5344CB8AC3E}">
        <p14:creationId xmlns:p14="http://schemas.microsoft.com/office/powerpoint/2010/main" val="2306686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1B9A179D-2D27-49E2-B022-8EDDA2EFE682}" type="slidenum">
              <a:rPr lang="en-US" smtClean="0"/>
              <a:t>9</a:t>
            </a:fld>
            <a:endParaRPr lang="en-US"/>
          </a:p>
        </p:txBody>
      </p:sp>
    </p:spTree>
    <p:extLst>
      <p:ext uri="{BB962C8B-B14F-4D97-AF65-F5344CB8AC3E}">
        <p14:creationId xmlns:p14="http://schemas.microsoft.com/office/powerpoint/2010/main" val="3777566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34830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D68BBD6-0BC1-4C44-AFE0-830F88288C47}" type="datetime1">
              <a:rPr lang="fr-FR" smtClean="0"/>
              <a:t>13/01/2021</a:t>
            </a:fld>
            <a:endParaRPr lang="en-US"/>
          </a:p>
        </p:txBody>
      </p:sp>
      <p:sp>
        <p:nvSpPr>
          <p:cNvPr id="5" name="Footer Placeholder 4"/>
          <p:cNvSpPr>
            <a:spLocks noGrp="1"/>
          </p:cNvSpPr>
          <p:nvPr>
            <p:ph type="ftr" sz="quarter" idx="11"/>
          </p:nvPr>
        </p:nvSpPr>
        <p:spPr/>
        <p:txBody>
          <a:bodyPr/>
          <a:lstStyle/>
          <a:p>
            <a:r>
              <a:rPr lang="fr-CA"/>
              <a:t>Municipalité de Saint-Chrysostome - Budget 2018</a:t>
            </a:r>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‹N°›</a:t>
            </a:fld>
            <a:endParaRPr lang="en-US"/>
          </a:p>
        </p:txBody>
      </p:sp>
    </p:spTree>
    <p:extLst>
      <p:ext uri="{BB962C8B-B14F-4D97-AF65-F5344CB8AC3E}">
        <p14:creationId xmlns:p14="http://schemas.microsoft.com/office/powerpoint/2010/main" val="3557863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16D2828E-DCC7-4179-9E28-1B3A98018581}" type="datetime1">
              <a:rPr lang="fr-FR" smtClean="0"/>
              <a:t>13/01/2021</a:t>
            </a:fld>
            <a:endParaRPr lang="en-US"/>
          </a:p>
        </p:txBody>
      </p:sp>
      <p:sp>
        <p:nvSpPr>
          <p:cNvPr id="5" name="Footer Placeholder 4"/>
          <p:cNvSpPr>
            <a:spLocks noGrp="1"/>
          </p:cNvSpPr>
          <p:nvPr>
            <p:ph type="ftr" sz="quarter" idx="11"/>
          </p:nvPr>
        </p:nvSpPr>
        <p:spPr/>
        <p:txBody>
          <a:bodyPr/>
          <a:lstStyle/>
          <a:p>
            <a:r>
              <a:rPr lang="fr-CA"/>
              <a:t>Municipalité de Saint-Chrysostome - Budget 2018</a:t>
            </a:r>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‹N°›</a:t>
            </a:fld>
            <a:endParaRPr lang="en-US"/>
          </a:p>
        </p:txBody>
      </p:sp>
    </p:spTree>
    <p:extLst>
      <p:ext uri="{BB962C8B-B14F-4D97-AF65-F5344CB8AC3E}">
        <p14:creationId xmlns:p14="http://schemas.microsoft.com/office/powerpoint/2010/main" val="249921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Diapositive de titre avec image">
    <p:spTree>
      <p:nvGrpSpPr>
        <p:cNvPr id="1" name=""/>
        <p:cNvGrpSpPr/>
        <p:nvPr/>
      </p:nvGrpSpPr>
      <p:grpSpPr>
        <a:xfrm>
          <a:off x="0" y="0"/>
          <a:ext cx="0" cy="0"/>
          <a:chOff x="0" y="0"/>
          <a:chExt cx="0" cy="0"/>
        </a:xfrm>
      </p:grpSpPr>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fr-FR"/>
              <a:t>Modifiez le style du titre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fr-FR" dirty="0"/>
              <a:t>Cliquez sur l'icône pour ajouter une image</a:t>
            </a:r>
            <a:endParaRPr lang="en-US" dirty="0"/>
          </a:p>
        </p:txBody>
      </p:sp>
    </p:spTree>
    <p:extLst>
      <p:ext uri="{BB962C8B-B14F-4D97-AF65-F5344CB8AC3E}">
        <p14:creationId xmlns:p14="http://schemas.microsoft.com/office/powerpoint/2010/main" val="1991115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718743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9BBD8D5-5F0C-4144-A97C-6576F2CD1C64}" type="datetime1">
              <a:rPr lang="fr-FR" smtClean="0"/>
              <a:t>13/01/2021</a:t>
            </a:fld>
            <a:endParaRPr lang="en-US" dirty="0"/>
          </a:p>
        </p:txBody>
      </p:sp>
      <p:sp>
        <p:nvSpPr>
          <p:cNvPr id="5" name="Footer Placeholder 4"/>
          <p:cNvSpPr>
            <a:spLocks noGrp="1"/>
          </p:cNvSpPr>
          <p:nvPr>
            <p:ph type="ftr" sz="quarter" idx="11"/>
          </p:nvPr>
        </p:nvSpPr>
        <p:spPr/>
        <p:txBody>
          <a:bodyPr/>
          <a:lstStyle/>
          <a:p>
            <a:r>
              <a:rPr lang="fr-CA"/>
              <a:t>Municipalité de Saint-Chrysostome - Budget 2018</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pPr/>
              <a:t>‹N°›</a:t>
            </a:fld>
            <a:endParaRPr lang="en-US" dirty="0"/>
          </a:p>
        </p:txBody>
      </p:sp>
    </p:spTree>
    <p:extLst>
      <p:ext uri="{BB962C8B-B14F-4D97-AF65-F5344CB8AC3E}">
        <p14:creationId xmlns:p14="http://schemas.microsoft.com/office/powerpoint/2010/main" val="138527170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28863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9BBD8D5-5F0C-4144-A97C-6576F2CD1C64}" type="datetime1">
              <a:rPr lang="fr-FR" smtClean="0"/>
              <a:t>13/01/2021</a:t>
            </a:fld>
            <a:endParaRPr lang="en-US" dirty="0"/>
          </a:p>
        </p:txBody>
      </p:sp>
      <p:sp>
        <p:nvSpPr>
          <p:cNvPr id="6" name="Footer Placeholder 5"/>
          <p:cNvSpPr>
            <a:spLocks noGrp="1"/>
          </p:cNvSpPr>
          <p:nvPr>
            <p:ph type="ftr" sz="quarter" idx="11"/>
          </p:nvPr>
        </p:nvSpPr>
        <p:spPr/>
        <p:txBody>
          <a:bodyPr/>
          <a:lstStyle/>
          <a:p>
            <a:r>
              <a:rPr lang="fr-CA"/>
              <a:t>Municipalité de Saint-Chrysostome - Budget 2018</a:t>
            </a:r>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pPr/>
              <a:t>‹N°›</a:t>
            </a:fld>
            <a:endParaRPr lang="en-US" dirty="0"/>
          </a:p>
        </p:txBody>
      </p:sp>
    </p:spTree>
    <p:extLst>
      <p:ext uri="{BB962C8B-B14F-4D97-AF65-F5344CB8AC3E}">
        <p14:creationId xmlns:p14="http://schemas.microsoft.com/office/powerpoint/2010/main" val="4058670222"/>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9BBD8D5-5F0C-4144-A97C-6576F2CD1C64}" type="datetime1">
              <a:rPr lang="fr-FR" smtClean="0"/>
              <a:t>13/01/2021</a:t>
            </a:fld>
            <a:endParaRPr lang="en-US" dirty="0"/>
          </a:p>
        </p:txBody>
      </p:sp>
      <p:sp>
        <p:nvSpPr>
          <p:cNvPr id="8" name="Footer Placeholder 7"/>
          <p:cNvSpPr>
            <a:spLocks noGrp="1"/>
          </p:cNvSpPr>
          <p:nvPr>
            <p:ph type="ftr" sz="quarter" idx="11"/>
          </p:nvPr>
        </p:nvSpPr>
        <p:spPr/>
        <p:txBody>
          <a:bodyPr/>
          <a:lstStyle/>
          <a:p>
            <a:r>
              <a:rPr lang="fr-CA"/>
              <a:t>Municipalité de Saint-Chrysostome - Budget 2018</a:t>
            </a:r>
            <a:endParaRPr lang="en-US" dirty="0"/>
          </a:p>
        </p:txBody>
      </p:sp>
      <p:sp>
        <p:nvSpPr>
          <p:cNvPr id="9" name="Slide Number Placeholder 8"/>
          <p:cNvSpPr>
            <a:spLocks noGrp="1"/>
          </p:cNvSpPr>
          <p:nvPr>
            <p:ph type="sldNum" sz="quarter" idx="12"/>
          </p:nvPr>
        </p:nvSpPr>
        <p:spPr/>
        <p:txBody>
          <a:bodyPr/>
          <a:lstStyle/>
          <a:p>
            <a:fld id="{A7F8E3F6-DE14-48B2-B2BC-6FABA9630FB8}" type="slidenum">
              <a:rPr lang="en-US" smtClean="0"/>
              <a:pPr/>
              <a:t>‹N°›</a:t>
            </a:fld>
            <a:endParaRPr lang="en-US" dirty="0"/>
          </a:p>
        </p:txBody>
      </p:sp>
    </p:spTree>
    <p:extLst>
      <p:ext uri="{BB962C8B-B14F-4D97-AF65-F5344CB8AC3E}">
        <p14:creationId xmlns:p14="http://schemas.microsoft.com/office/powerpoint/2010/main" val="120002213"/>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AF539A2-3EA0-4E4A-B59E-A40736087E40}" type="datetime1">
              <a:rPr lang="fr-FR" smtClean="0"/>
              <a:t>13/01/2021</a:t>
            </a:fld>
            <a:endParaRPr lang="en-US"/>
          </a:p>
        </p:txBody>
      </p:sp>
      <p:sp>
        <p:nvSpPr>
          <p:cNvPr id="4" name="Footer Placeholder 3"/>
          <p:cNvSpPr>
            <a:spLocks noGrp="1"/>
          </p:cNvSpPr>
          <p:nvPr>
            <p:ph type="ftr" sz="quarter" idx="11"/>
          </p:nvPr>
        </p:nvSpPr>
        <p:spPr/>
        <p:txBody>
          <a:bodyPr/>
          <a:lstStyle/>
          <a:p>
            <a:r>
              <a:rPr lang="fr-CA"/>
              <a:t>Municipalité de Saint-Chrysostome - Budget 2018</a:t>
            </a:r>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‹N°›</a:t>
            </a:fld>
            <a:endParaRPr lang="en-US"/>
          </a:p>
        </p:txBody>
      </p:sp>
    </p:spTree>
    <p:extLst>
      <p:ext uri="{BB962C8B-B14F-4D97-AF65-F5344CB8AC3E}">
        <p14:creationId xmlns:p14="http://schemas.microsoft.com/office/powerpoint/2010/main" val="1941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BFDAF6-F7E9-46CC-B487-3D042849B0E0}" type="datetime1">
              <a:rPr lang="fr-FR" smtClean="0"/>
              <a:t>13/01/2021</a:t>
            </a:fld>
            <a:endParaRPr lang="en-US"/>
          </a:p>
        </p:txBody>
      </p:sp>
      <p:sp>
        <p:nvSpPr>
          <p:cNvPr id="3" name="Footer Placeholder 2"/>
          <p:cNvSpPr>
            <a:spLocks noGrp="1"/>
          </p:cNvSpPr>
          <p:nvPr>
            <p:ph type="ftr" sz="quarter" idx="11"/>
          </p:nvPr>
        </p:nvSpPr>
        <p:spPr/>
        <p:txBody>
          <a:bodyPr/>
          <a:lstStyle/>
          <a:p>
            <a:r>
              <a:rPr lang="fr-CA"/>
              <a:t>Municipalité de Saint-Chrysostome - Budget 2018</a:t>
            </a:r>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‹N°›</a:t>
            </a:fld>
            <a:endParaRPr lang="en-US"/>
          </a:p>
        </p:txBody>
      </p:sp>
    </p:spTree>
    <p:extLst>
      <p:ext uri="{BB962C8B-B14F-4D97-AF65-F5344CB8AC3E}">
        <p14:creationId xmlns:p14="http://schemas.microsoft.com/office/powerpoint/2010/main" val="2597899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9C743DD-4387-4E75-BC64-BA74DC58D80F}" type="datetime1">
              <a:rPr lang="fr-FR" smtClean="0"/>
              <a:t>13/01/2021</a:t>
            </a:fld>
            <a:endParaRPr lang="en-US" dirty="0"/>
          </a:p>
        </p:txBody>
      </p:sp>
      <p:sp>
        <p:nvSpPr>
          <p:cNvPr id="5" name="Footer Placeholder 4"/>
          <p:cNvSpPr>
            <a:spLocks noGrp="1"/>
          </p:cNvSpPr>
          <p:nvPr>
            <p:ph type="ftr" sz="quarter" idx="11"/>
          </p:nvPr>
        </p:nvSpPr>
        <p:spPr/>
        <p:txBody>
          <a:bodyPr/>
          <a:lstStyle/>
          <a:p>
            <a:r>
              <a:rPr lang="fr-CA"/>
              <a:t>Municipalité de Saint-Chrysostome - Budget 2018</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‹N°›</a:t>
            </a:fld>
            <a:endParaRPr lang="en-US" dirty="0"/>
          </a:p>
        </p:txBody>
      </p:sp>
    </p:spTree>
    <p:extLst>
      <p:ext uri="{BB962C8B-B14F-4D97-AF65-F5344CB8AC3E}">
        <p14:creationId xmlns:p14="http://schemas.microsoft.com/office/powerpoint/2010/main" val="783538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9BBD8D5-5F0C-4144-A97C-6576F2CD1C64}" type="datetime1">
              <a:rPr lang="fr-FR" smtClean="0"/>
              <a:t>13/01/2021</a:t>
            </a:fld>
            <a:endParaRPr lang="en-US" dirty="0"/>
          </a:p>
        </p:txBody>
      </p:sp>
      <p:sp>
        <p:nvSpPr>
          <p:cNvPr id="6" name="Footer Placeholder 5"/>
          <p:cNvSpPr>
            <a:spLocks noGrp="1"/>
          </p:cNvSpPr>
          <p:nvPr>
            <p:ph type="ftr" sz="quarter" idx="11"/>
          </p:nvPr>
        </p:nvSpPr>
        <p:spPr/>
        <p:txBody>
          <a:bodyPr/>
          <a:lstStyle/>
          <a:p>
            <a:r>
              <a:rPr lang="fr-CA"/>
              <a:t>Municipalité de Saint-Chrysostome - Budget 2018</a:t>
            </a:r>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pPr/>
              <a:t>‹N°›</a:t>
            </a:fld>
            <a:endParaRPr lang="en-US" dirty="0"/>
          </a:p>
        </p:txBody>
      </p:sp>
    </p:spTree>
    <p:extLst>
      <p:ext uri="{BB962C8B-B14F-4D97-AF65-F5344CB8AC3E}">
        <p14:creationId xmlns:p14="http://schemas.microsoft.com/office/powerpoint/2010/main" val="3253734498"/>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F2F1BB5-6514-43A4-A66C-ACBC32C11954}" type="datetime1">
              <a:rPr lang="fr-FR" smtClean="0"/>
              <a:t>13/01/2021</a:t>
            </a:fld>
            <a:endParaRPr lang="en-US"/>
          </a:p>
        </p:txBody>
      </p:sp>
      <p:sp>
        <p:nvSpPr>
          <p:cNvPr id="6" name="Footer Placeholder 5"/>
          <p:cNvSpPr>
            <a:spLocks noGrp="1"/>
          </p:cNvSpPr>
          <p:nvPr>
            <p:ph type="ftr" sz="quarter" idx="11"/>
          </p:nvPr>
        </p:nvSpPr>
        <p:spPr/>
        <p:txBody>
          <a:bodyPr/>
          <a:lstStyle/>
          <a:p>
            <a:r>
              <a:rPr lang="fr-CA"/>
              <a:t>Municipalité de Saint-Chrysostome - Budget 2018</a:t>
            </a:r>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‹N°›</a:t>
            </a:fld>
            <a:endParaRPr lang="en-US"/>
          </a:p>
        </p:txBody>
      </p:sp>
    </p:spTree>
    <p:extLst>
      <p:ext uri="{BB962C8B-B14F-4D97-AF65-F5344CB8AC3E}">
        <p14:creationId xmlns:p14="http://schemas.microsoft.com/office/powerpoint/2010/main" val="1649543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9BBD8D5-5F0C-4144-A97C-6576F2CD1C64}" type="datetime1">
              <a:rPr lang="fr-FR" smtClean="0"/>
              <a:t>13/01/2021</a:t>
            </a:fld>
            <a:endParaRPr lang="en-US" dirty="0"/>
          </a:p>
        </p:txBody>
      </p:sp>
      <p:sp>
        <p:nvSpPr>
          <p:cNvPr id="5" name="Footer Placeholder 4"/>
          <p:cNvSpPr>
            <a:spLocks noGrp="1"/>
          </p:cNvSpPr>
          <p:nvPr>
            <p:ph type="ftr" sz="quarter" idx="11"/>
          </p:nvPr>
        </p:nvSpPr>
        <p:spPr/>
        <p:txBody>
          <a:bodyPr/>
          <a:lstStyle/>
          <a:p>
            <a:r>
              <a:rPr lang="fr-CA"/>
              <a:t>Municipalité de Saint-Chrysostome - Budget 2018</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pPr/>
              <a:t>‹N°›</a:t>
            </a:fld>
            <a:endParaRPr lang="en-US" dirty="0"/>
          </a:p>
        </p:txBody>
      </p:sp>
    </p:spTree>
    <p:extLst>
      <p:ext uri="{BB962C8B-B14F-4D97-AF65-F5344CB8AC3E}">
        <p14:creationId xmlns:p14="http://schemas.microsoft.com/office/powerpoint/2010/main" val="814097551"/>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9BBD8D5-5F0C-4144-A97C-6576F2CD1C64}" type="datetime1">
              <a:rPr lang="fr-FR" smtClean="0"/>
              <a:t>13/01/2021</a:t>
            </a:fld>
            <a:endParaRPr lang="en-US" dirty="0"/>
          </a:p>
        </p:txBody>
      </p:sp>
      <p:sp>
        <p:nvSpPr>
          <p:cNvPr id="5" name="Footer Placeholder 4"/>
          <p:cNvSpPr>
            <a:spLocks noGrp="1"/>
          </p:cNvSpPr>
          <p:nvPr>
            <p:ph type="ftr" sz="quarter" idx="11"/>
          </p:nvPr>
        </p:nvSpPr>
        <p:spPr/>
        <p:txBody>
          <a:bodyPr/>
          <a:lstStyle/>
          <a:p>
            <a:r>
              <a:rPr lang="fr-CA"/>
              <a:t>Municipalité de Saint-Chrysostome - Budget 2018</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59513865"/>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9BBD8D5-5F0C-4144-A97C-6576F2CD1C64}" type="datetime1">
              <a:rPr lang="fr-FR" smtClean="0"/>
              <a:t>13/01/2021</a:t>
            </a:fld>
            <a:endParaRPr lang="en-US" dirty="0"/>
          </a:p>
        </p:txBody>
      </p:sp>
      <p:sp>
        <p:nvSpPr>
          <p:cNvPr id="5" name="Footer Placeholder 4"/>
          <p:cNvSpPr>
            <a:spLocks noGrp="1"/>
          </p:cNvSpPr>
          <p:nvPr>
            <p:ph type="ftr" sz="quarter" idx="11"/>
          </p:nvPr>
        </p:nvSpPr>
        <p:spPr/>
        <p:txBody>
          <a:bodyPr/>
          <a:lstStyle/>
          <a:p>
            <a:r>
              <a:rPr lang="fr-CA"/>
              <a:t>Municipalité de Saint-Chrysostome - Budget 2018</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pPr/>
              <a:t>‹N°›</a:t>
            </a:fld>
            <a:endParaRPr lang="en-US" dirty="0"/>
          </a:p>
        </p:txBody>
      </p:sp>
    </p:spTree>
    <p:extLst>
      <p:ext uri="{BB962C8B-B14F-4D97-AF65-F5344CB8AC3E}">
        <p14:creationId xmlns:p14="http://schemas.microsoft.com/office/powerpoint/2010/main" val="2920706716"/>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9BBD8D5-5F0C-4144-A97C-6576F2CD1C64}" type="datetime1">
              <a:rPr lang="fr-FR" smtClean="0"/>
              <a:t>13/01/2021</a:t>
            </a:fld>
            <a:endParaRPr lang="en-US" dirty="0"/>
          </a:p>
        </p:txBody>
      </p:sp>
      <p:sp>
        <p:nvSpPr>
          <p:cNvPr id="5" name="Footer Placeholder 4"/>
          <p:cNvSpPr>
            <a:spLocks noGrp="1"/>
          </p:cNvSpPr>
          <p:nvPr>
            <p:ph type="ftr" sz="quarter" idx="11"/>
          </p:nvPr>
        </p:nvSpPr>
        <p:spPr/>
        <p:txBody>
          <a:bodyPr/>
          <a:lstStyle/>
          <a:p>
            <a:r>
              <a:rPr lang="fr-CA"/>
              <a:t>Municipalité de Saint-Chrysostome - Budget 2018</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60387547"/>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9BBD8D5-5F0C-4144-A97C-6576F2CD1C64}" type="datetime1">
              <a:rPr lang="fr-FR" smtClean="0"/>
              <a:t>13/01/2021</a:t>
            </a:fld>
            <a:endParaRPr lang="en-US" dirty="0"/>
          </a:p>
        </p:txBody>
      </p:sp>
      <p:sp>
        <p:nvSpPr>
          <p:cNvPr id="5" name="Footer Placeholder 4"/>
          <p:cNvSpPr>
            <a:spLocks noGrp="1"/>
          </p:cNvSpPr>
          <p:nvPr>
            <p:ph type="ftr" sz="quarter" idx="11"/>
          </p:nvPr>
        </p:nvSpPr>
        <p:spPr/>
        <p:txBody>
          <a:bodyPr/>
          <a:lstStyle/>
          <a:p>
            <a:r>
              <a:rPr lang="fr-CA"/>
              <a:t>Municipalité de Saint-Chrysostome - Budget 2018</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pPr/>
              <a:t>‹N°›</a:t>
            </a:fld>
            <a:endParaRPr lang="en-US" dirty="0"/>
          </a:p>
        </p:txBody>
      </p:sp>
    </p:spTree>
    <p:extLst>
      <p:ext uri="{BB962C8B-B14F-4D97-AF65-F5344CB8AC3E}">
        <p14:creationId xmlns:p14="http://schemas.microsoft.com/office/powerpoint/2010/main" val="1635354941"/>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9BBD8D5-5F0C-4144-A97C-6576F2CD1C64}" type="datetime1">
              <a:rPr lang="fr-FR" smtClean="0"/>
              <a:t>13/01/2021</a:t>
            </a:fld>
            <a:endParaRPr lang="en-US" dirty="0"/>
          </a:p>
        </p:txBody>
      </p:sp>
      <p:sp>
        <p:nvSpPr>
          <p:cNvPr id="5" name="Footer Placeholder 4"/>
          <p:cNvSpPr>
            <a:spLocks noGrp="1"/>
          </p:cNvSpPr>
          <p:nvPr>
            <p:ph type="ftr" sz="quarter" idx="11"/>
          </p:nvPr>
        </p:nvSpPr>
        <p:spPr/>
        <p:txBody>
          <a:bodyPr/>
          <a:lstStyle/>
          <a:p>
            <a:r>
              <a:rPr lang="fr-CA"/>
              <a:t>Municipalité de Saint-Chrysostome - Budget 2018</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pPr/>
              <a:t>‹N°›</a:t>
            </a:fld>
            <a:endParaRPr lang="en-US" dirty="0"/>
          </a:p>
        </p:txBody>
      </p:sp>
    </p:spTree>
    <p:extLst>
      <p:ext uri="{BB962C8B-B14F-4D97-AF65-F5344CB8AC3E}">
        <p14:creationId xmlns:p14="http://schemas.microsoft.com/office/powerpoint/2010/main" val="2560700967"/>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9BBD8D5-5F0C-4144-A97C-6576F2CD1C64}" type="datetime1">
              <a:rPr lang="fr-FR" smtClean="0"/>
              <a:t>13/01/2021</a:t>
            </a:fld>
            <a:endParaRPr lang="en-US" dirty="0"/>
          </a:p>
        </p:txBody>
      </p:sp>
      <p:sp>
        <p:nvSpPr>
          <p:cNvPr id="5" name="Footer Placeholder 4"/>
          <p:cNvSpPr>
            <a:spLocks noGrp="1"/>
          </p:cNvSpPr>
          <p:nvPr>
            <p:ph type="ftr" sz="quarter" idx="11"/>
          </p:nvPr>
        </p:nvSpPr>
        <p:spPr/>
        <p:txBody>
          <a:bodyPr/>
          <a:lstStyle/>
          <a:p>
            <a:r>
              <a:rPr lang="fr-CA"/>
              <a:t>Municipalité de Saint-Chrysostome - Budget 2018</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pPr/>
              <a:t>‹N°›</a:t>
            </a:fld>
            <a:endParaRPr lang="en-US" dirty="0"/>
          </a:p>
        </p:txBody>
      </p:sp>
    </p:spTree>
    <p:extLst>
      <p:ext uri="{BB962C8B-B14F-4D97-AF65-F5344CB8AC3E}">
        <p14:creationId xmlns:p14="http://schemas.microsoft.com/office/powerpoint/2010/main" val="3368772828"/>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cSld name="Diapositive de titre avec image">
    <p:spTree>
      <p:nvGrpSpPr>
        <p:cNvPr id="1" name=""/>
        <p:cNvGrpSpPr/>
        <p:nvPr/>
      </p:nvGrpSpPr>
      <p:grpSpPr>
        <a:xfrm>
          <a:off x="0" y="0"/>
          <a:ext cx="0" cy="0"/>
          <a:chOff x="0" y="0"/>
          <a:chExt cx="0" cy="0"/>
        </a:xfrm>
      </p:grpSpPr>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fr-FR"/>
              <a:t>Modifiez le style du titre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fr-FR" dirty="0"/>
              <a:t>Cliquez sur l'icône pour ajouter une image</a:t>
            </a:r>
            <a:endParaRPr lang="en-US" dirty="0"/>
          </a:p>
        </p:txBody>
      </p:sp>
    </p:spTree>
    <p:extLst>
      <p:ext uri="{BB962C8B-B14F-4D97-AF65-F5344CB8AC3E}">
        <p14:creationId xmlns:p14="http://schemas.microsoft.com/office/powerpoint/2010/main" val="895878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fr-FR"/>
              <a:t>Modifiez le style du titre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886639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6662111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0753397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5665672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extLst>
      <p:ext uri="{BB962C8B-B14F-4D97-AF65-F5344CB8AC3E}">
        <p14:creationId xmlns:p14="http://schemas.microsoft.com/office/powerpoint/2010/main" val="10710052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6381325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9966333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5744941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extLst>
      <p:ext uri="{BB962C8B-B14F-4D97-AF65-F5344CB8AC3E}">
        <p14:creationId xmlns:p14="http://schemas.microsoft.com/office/powerpoint/2010/main" val="177160284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5199433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38975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634517E-8732-4735-BC3A-CA7A0163F4CA}" type="datetime1">
              <a:rPr lang="fr-FR" smtClean="0"/>
              <a:t>13/01/2021</a:t>
            </a:fld>
            <a:endParaRPr lang="en-US"/>
          </a:p>
        </p:txBody>
      </p:sp>
      <p:sp>
        <p:nvSpPr>
          <p:cNvPr id="6" name="Footer Placeholder 5"/>
          <p:cNvSpPr>
            <a:spLocks noGrp="1"/>
          </p:cNvSpPr>
          <p:nvPr>
            <p:ph type="ftr" sz="quarter" idx="11"/>
          </p:nvPr>
        </p:nvSpPr>
        <p:spPr/>
        <p:txBody>
          <a:bodyPr/>
          <a:lstStyle/>
          <a:p>
            <a:r>
              <a:rPr lang="fr-CA"/>
              <a:t>Municipalité de Saint-Chrysostome - Budget 2018</a:t>
            </a:r>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‹N°›</a:t>
            </a:fld>
            <a:endParaRPr lang="en-US"/>
          </a:p>
        </p:txBody>
      </p:sp>
    </p:spTree>
    <p:extLst>
      <p:ext uri="{BB962C8B-B14F-4D97-AF65-F5344CB8AC3E}">
        <p14:creationId xmlns:p14="http://schemas.microsoft.com/office/powerpoint/2010/main" val="2796617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6698468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8556686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388972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49310690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extLst>
      <p:ext uri="{BB962C8B-B14F-4D97-AF65-F5344CB8AC3E}">
        <p14:creationId xmlns:p14="http://schemas.microsoft.com/office/powerpoint/2010/main" val="228959057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4207758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45127" y="2507550"/>
            <a:ext cx="5156200" cy="368052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72200" y="2507550"/>
            <a:ext cx="5181601" cy="368052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7C870D69-DBD2-4D24-A18D-5FC064CA368B}" type="datetime1">
              <a:rPr lang="fr-FR" smtClean="0"/>
              <a:t>13/01/2021</a:t>
            </a:fld>
            <a:endParaRPr lang="en-US"/>
          </a:p>
        </p:txBody>
      </p:sp>
      <p:sp>
        <p:nvSpPr>
          <p:cNvPr id="8" name="Footer Placeholder 7"/>
          <p:cNvSpPr>
            <a:spLocks noGrp="1"/>
          </p:cNvSpPr>
          <p:nvPr>
            <p:ph type="ftr" sz="quarter" idx="11"/>
          </p:nvPr>
        </p:nvSpPr>
        <p:spPr/>
        <p:txBody>
          <a:bodyPr/>
          <a:lstStyle/>
          <a:p>
            <a:r>
              <a:rPr lang="fr-CA"/>
              <a:t>Municipalité de Saint-Chrysostome - Budget 2018</a:t>
            </a:r>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‹N°›</a:t>
            </a:fld>
            <a:endParaRPr lang="en-US"/>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1220806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AF539A2-3EA0-4E4A-B59E-A40736087E40}" type="datetime1">
              <a:rPr lang="fr-FR" smtClean="0"/>
              <a:t>13/01/2021</a:t>
            </a:fld>
            <a:endParaRPr lang="en-US"/>
          </a:p>
        </p:txBody>
      </p:sp>
      <p:sp>
        <p:nvSpPr>
          <p:cNvPr id="4" name="Footer Placeholder 3"/>
          <p:cNvSpPr>
            <a:spLocks noGrp="1"/>
          </p:cNvSpPr>
          <p:nvPr>
            <p:ph type="ftr" sz="quarter" idx="11"/>
          </p:nvPr>
        </p:nvSpPr>
        <p:spPr/>
        <p:txBody>
          <a:bodyPr/>
          <a:lstStyle/>
          <a:p>
            <a:r>
              <a:rPr lang="fr-CA"/>
              <a:t>Municipalité de Saint-Chrysostome - Budget 2018</a:t>
            </a:r>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‹N°›</a:t>
            </a:fld>
            <a:endParaRPr lang="en-US"/>
          </a:p>
        </p:txBody>
      </p:sp>
      <p:sp>
        <p:nvSpPr>
          <p:cNvPr id="6" name="Title 5"/>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3916945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BFDAF6-F7E9-46CC-B487-3D042849B0E0}" type="datetime1">
              <a:rPr lang="fr-FR" smtClean="0"/>
              <a:t>13/01/2021</a:t>
            </a:fld>
            <a:endParaRPr lang="en-US"/>
          </a:p>
        </p:txBody>
      </p:sp>
      <p:sp>
        <p:nvSpPr>
          <p:cNvPr id="3" name="Footer Placeholder 2"/>
          <p:cNvSpPr>
            <a:spLocks noGrp="1"/>
          </p:cNvSpPr>
          <p:nvPr>
            <p:ph type="ftr" sz="quarter" idx="11"/>
          </p:nvPr>
        </p:nvSpPr>
        <p:spPr/>
        <p:txBody>
          <a:bodyPr/>
          <a:lstStyle/>
          <a:p>
            <a:r>
              <a:rPr lang="fr-CA"/>
              <a:t>Municipalité de Saint-Chrysostome - Budget 2018</a:t>
            </a:r>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‹N°›</a:t>
            </a:fld>
            <a:endParaRPr lang="en-US"/>
          </a:p>
        </p:txBody>
      </p:sp>
    </p:spTree>
    <p:extLst>
      <p:ext uri="{BB962C8B-B14F-4D97-AF65-F5344CB8AC3E}">
        <p14:creationId xmlns:p14="http://schemas.microsoft.com/office/powerpoint/2010/main" val="1433434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fr-FR"/>
              <a:t>Modifiez le style du titre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52D570E9-0CCF-493E-95FE-7E9C91816AD3}" type="datetime1">
              <a:rPr lang="fr-FR" smtClean="0"/>
              <a:t>13/01/2021</a:t>
            </a:fld>
            <a:endParaRPr lang="en-US"/>
          </a:p>
        </p:txBody>
      </p:sp>
      <p:sp>
        <p:nvSpPr>
          <p:cNvPr id="6" name="Footer Placeholder 5"/>
          <p:cNvSpPr>
            <a:spLocks noGrp="1"/>
          </p:cNvSpPr>
          <p:nvPr>
            <p:ph type="ftr" sz="quarter" idx="11"/>
          </p:nvPr>
        </p:nvSpPr>
        <p:spPr/>
        <p:txBody>
          <a:bodyPr/>
          <a:lstStyle/>
          <a:p>
            <a:r>
              <a:rPr lang="fr-CA"/>
              <a:t>Municipalité de Saint-Chrysostome - Budget 2018</a:t>
            </a:r>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‹N°›</a:t>
            </a:fld>
            <a:endParaRPr lang="en-US"/>
          </a:p>
        </p:txBody>
      </p:sp>
    </p:spTree>
    <p:extLst>
      <p:ext uri="{BB962C8B-B14F-4D97-AF65-F5344CB8AC3E}">
        <p14:creationId xmlns:p14="http://schemas.microsoft.com/office/powerpoint/2010/main" val="171327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fr-FR"/>
              <a:t>Modifiez le style du titre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7F2F1BB5-6514-43A4-A66C-ACBC32C11954}" type="datetime1">
              <a:rPr lang="fr-FR" smtClean="0"/>
              <a:t>13/01/2021</a:t>
            </a:fld>
            <a:endParaRPr lang="en-US"/>
          </a:p>
        </p:txBody>
      </p:sp>
      <p:sp>
        <p:nvSpPr>
          <p:cNvPr id="6" name="Footer Placeholder 5"/>
          <p:cNvSpPr>
            <a:spLocks noGrp="1"/>
          </p:cNvSpPr>
          <p:nvPr>
            <p:ph type="ftr" sz="quarter" idx="11"/>
          </p:nvPr>
        </p:nvSpPr>
        <p:spPr/>
        <p:txBody>
          <a:bodyPr/>
          <a:lstStyle/>
          <a:p>
            <a:r>
              <a:rPr lang="fr-CA"/>
              <a:t>Municipalité de Saint-Chrysostome - Budget 2018</a:t>
            </a:r>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‹N°›</a:t>
            </a:fld>
            <a:endParaRPr lang="en-US"/>
          </a:p>
        </p:txBody>
      </p:sp>
    </p:spTree>
    <p:extLst>
      <p:ext uri="{BB962C8B-B14F-4D97-AF65-F5344CB8AC3E}">
        <p14:creationId xmlns:p14="http://schemas.microsoft.com/office/powerpoint/2010/main" val="3295352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17" Type="http://schemas.openxmlformats.org/officeDocument/2006/relationships/theme" Target="../theme/theme3.xml"/><Relationship Id="rId2" Type="http://schemas.openxmlformats.org/officeDocument/2006/relationships/slideLayout" Target="../slideLayouts/slideLayout31.xml"/><Relationship Id="rId16" Type="http://schemas.openxmlformats.org/officeDocument/2006/relationships/slideLayout" Target="../slideLayouts/slideLayout45.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5" Type="http://schemas.openxmlformats.org/officeDocument/2006/relationships/slideLayout" Target="../slideLayouts/slideLayout4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89BBD8D5-5F0C-4144-A97C-6576F2CD1C64}" type="datetime1">
              <a:rPr lang="fr-FR" smtClean="0"/>
              <a:t>13/01/2021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r>
              <a:rPr lang="fr-CA"/>
              <a:t>Municipalité de Saint-Chrysostome - Budget 2018</a:t>
            </a:r>
            <a:endParaRPr 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A7F8E3F6-DE14-48B2-B2BC-6FABA9630FB8}" type="slidenum">
              <a:rPr lang="en-US" smtClean="0"/>
              <a:pPr/>
              <a:t>‹N°›</a:t>
            </a:fld>
            <a:endParaRPr lang="en-US" dirty="0"/>
          </a:p>
        </p:txBody>
      </p:sp>
      <p:sp>
        <p:nvSpPr>
          <p:cNvPr id="7" name="Rectangle 6">
            <a:extLst>
              <a:ext uri="{FF2B5EF4-FFF2-40B4-BE49-F238E27FC236}">
                <a16:creationId xmlns:a16="http://schemas.microsoft.com/office/drawing/2014/main" id="{7B44A163-8F14-4468-BF4C-711BB641A7BB}"/>
              </a:ext>
            </a:extLst>
          </p:cNvPr>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0D3D50D2-4257-476C-95D4-30F7E7047AD8}"/>
              </a:ext>
            </a:extLst>
          </p:cNvPr>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97595DE0-5ACE-4515-9D3B-DF63B053776D}"/>
              </a:ext>
            </a:extLst>
          </p:cNvPr>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68079832"/>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9BBD8D5-5F0C-4144-A97C-6576F2CD1C64}" type="datetime1">
              <a:rPr lang="fr-FR" smtClean="0"/>
              <a:t>13/01/2021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r-CA"/>
              <a:t>Municipalité de Saint-Chrysostome - Budget 2018</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7F8E3F6-DE14-48B2-B2BC-6FABA9630FB8}" type="slidenum">
              <a:rPr lang="en-US" smtClean="0"/>
              <a:pPr/>
              <a:t>‹N°›</a:t>
            </a:fld>
            <a:endParaRPr lang="en-US" dirty="0"/>
          </a:p>
        </p:txBody>
      </p:sp>
      <p:sp>
        <p:nvSpPr>
          <p:cNvPr id="18" name="Rectangle 17">
            <a:extLst>
              <a:ext uri="{FF2B5EF4-FFF2-40B4-BE49-F238E27FC236}">
                <a16:creationId xmlns:a16="http://schemas.microsoft.com/office/drawing/2014/main" id="{E8A3993A-60A3-4392-AD5F-4EB0CDF47837}"/>
              </a:ext>
            </a:extLst>
          </p:cNvPr>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2537EBBA-E5F0-48AF-A878-B01D3D0E4AD5}"/>
              </a:ext>
            </a:extLst>
          </p:cNvPr>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B53B7846-FFA5-4CBA-921D-7791AD6906E0}"/>
              </a:ext>
            </a:extLst>
          </p:cNvPr>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09977067"/>
      </p:ext>
    </p:extLst>
  </p:cSld>
  <p:clrMap bg1="lt1" tx1="dk1" bg2="lt2" tx2="dk2" accent1="accent1" accent2="accent2" accent3="accent3" accent4="accent4" accent5="accent5" accent6="accent6" hlink="hlink" folHlink="folHlink"/>
  <p:sldLayoutIdLst>
    <p:sldLayoutId id="2147484389" r:id="rId1"/>
    <p:sldLayoutId id="2147484390" r:id="rId2"/>
    <p:sldLayoutId id="2147484391" r:id="rId3"/>
    <p:sldLayoutId id="2147484392" r:id="rId4"/>
    <p:sldLayoutId id="2147484393" r:id="rId5"/>
    <p:sldLayoutId id="2147484394" r:id="rId6"/>
    <p:sldLayoutId id="2147484395" r:id="rId7"/>
    <p:sldLayoutId id="2147484396" r:id="rId8"/>
    <p:sldLayoutId id="2147484397" r:id="rId9"/>
    <p:sldLayoutId id="2147484398" r:id="rId10"/>
    <p:sldLayoutId id="2147484399" r:id="rId11"/>
    <p:sldLayoutId id="2147484400" r:id="rId12"/>
    <p:sldLayoutId id="2147484401" r:id="rId13"/>
    <p:sldLayoutId id="2147484402" r:id="rId14"/>
    <p:sldLayoutId id="2147484403" r:id="rId15"/>
    <p:sldLayoutId id="2147484404" r:id="rId16"/>
    <p:sldLayoutId id="2147484405"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1/13/2021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extLst>
      <p:ext uri="{BB962C8B-B14F-4D97-AF65-F5344CB8AC3E}">
        <p14:creationId xmlns:p14="http://schemas.microsoft.com/office/powerpoint/2010/main" val="4019269858"/>
      </p:ext>
    </p:extLst>
  </p:cSld>
  <p:clrMap bg1="lt1" tx1="dk1" bg2="lt2" tx2="dk2" accent1="accent1" accent2="accent2" accent3="accent3" accent4="accent4" accent5="accent5" accent6="accent6" hlink="hlink" folHlink="folHlink"/>
  <p:sldLayoutIdLst>
    <p:sldLayoutId id="2147484407" r:id="rId1"/>
    <p:sldLayoutId id="2147484408" r:id="rId2"/>
    <p:sldLayoutId id="2147484409" r:id="rId3"/>
    <p:sldLayoutId id="2147484410" r:id="rId4"/>
    <p:sldLayoutId id="2147484411" r:id="rId5"/>
    <p:sldLayoutId id="2147484412" r:id="rId6"/>
    <p:sldLayoutId id="2147484413" r:id="rId7"/>
    <p:sldLayoutId id="2147484414" r:id="rId8"/>
    <p:sldLayoutId id="2147484415" r:id="rId9"/>
    <p:sldLayoutId id="2147484416" r:id="rId10"/>
    <p:sldLayoutId id="2147484417" r:id="rId11"/>
    <p:sldLayoutId id="2147484418" r:id="rId12"/>
    <p:sldLayoutId id="2147484419" r:id="rId13"/>
    <p:sldLayoutId id="2147484420" r:id="rId14"/>
    <p:sldLayoutId id="2147484421" r:id="rId15"/>
    <p:sldLayoutId id="214748442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hyperlink" Target="http://www.mun-sc.ca/" TargetMode="External"/><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5" name="Group 79">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81" name="Straight Connector 80">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2" name="Straight Connector 81">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83"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4"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5" name="Isosceles Triangle 84">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6"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7"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8"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9" name="Isosceles Triangle 88">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0" name="Isosceles Triangle 89">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5" name="Image 4">
            <a:extLst>
              <a:ext uri="{FF2B5EF4-FFF2-40B4-BE49-F238E27FC236}">
                <a16:creationId xmlns:a16="http://schemas.microsoft.com/office/drawing/2014/main" id="{F621A076-C522-4F8C-B944-7058221B7E07}"/>
              </a:ext>
            </a:extLst>
          </p:cNvPr>
          <p:cNvPicPr>
            <a:picLocks noChangeAspect="1"/>
          </p:cNvPicPr>
          <p:nvPr/>
        </p:nvPicPr>
        <p:blipFill rotWithShape="1">
          <a:blip r:embed="rId3">
            <a:extLst>
              <a:ext uri="{28A0092B-C50C-407E-A947-70E740481C1C}">
                <a14:useLocalDpi xmlns:a14="http://schemas.microsoft.com/office/drawing/2010/main" val="0"/>
              </a:ext>
            </a:extLst>
          </a:blip>
          <a:srcRect l="804" r="12559"/>
          <a:stretch/>
        </p:blipFill>
        <p:spPr>
          <a:xfrm>
            <a:off x="4528456" y="-1"/>
            <a:ext cx="7663544"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a:noFill/>
          <a:scene3d>
            <a:camera prst="orthographicFront"/>
            <a:lightRig rig="contrasting" dir="t">
              <a:rot lat="0" lon="0" rev="3000000"/>
            </a:lightRig>
          </a:scene3d>
          <a:sp3d contourW="7620">
            <a:bevelT w="95250" h="31750"/>
            <a:contourClr>
              <a:srgbClr val="333333"/>
            </a:contourClr>
          </a:sp3d>
        </p:spPr>
      </p:pic>
      <p:sp>
        <p:nvSpPr>
          <p:cNvPr id="2" name="Titre 1"/>
          <p:cNvSpPr>
            <a:spLocks noGrp="1"/>
          </p:cNvSpPr>
          <p:nvPr>
            <p:ph type="ctrTitle"/>
          </p:nvPr>
        </p:nvSpPr>
        <p:spPr>
          <a:xfrm>
            <a:off x="677333" y="609600"/>
            <a:ext cx="3986946" cy="1320800"/>
          </a:xfrm>
        </p:spPr>
        <p:txBody>
          <a:bodyPr vert="horz" lIns="91440" tIns="45720" rIns="91440" bIns="45720" rtlCol="0" anchor="t">
            <a:normAutofit/>
          </a:bodyPr>
          <a:lstStyle/>
          <a:p>
            <a:r>
              <a:rPr lang="en-US" sz="3300" noProof="1">
                <a:solidFill>
                  <a:schemeClr val="accent1"/>
                </a:solidFill>
                <a:effectLst>
                  <a:outerShdw blurRad="38100" dist="38100" dir="2700000" algn="tl">
                    <a:srgbClr val="000000">
                      <a:alpha val="43137"/>
                    </a:srgbClr>
                  </a:outerShdw>
                </a:effectLst>
              </a:rPr>
              <a:t>Municipalité de </a:t>
            </a:r>
            <a:br>
              <a:rPr lang="en-US" sz="3300" noProof="1">
                <a:solidFill>
                  <a:schemeClr val="accent1"/>
                </a:solidFill>
                <a:effectLst>
                  <a:outerShdw blurRad="38100" dist="38100" dir="2700000" algn="tl">
                    <a:srgbClr val="000000">
                      <a:alpha val="43137"/>
                    </a:srgbClr>
                  </a:outerShdw>
                </a:effectLst>
              </a:rPr>
            </a:br>
            <a:r>
              <a:rPr lang="en-US" sz="3600" noProof="1">
                <a:solidFill>
                  <a:schemeClr val="accent1"/>
                </a:solidFill>
                <a:effectLst>
                  <a:outerShdw blurRad="38100" dist="38100" dir="2700000" algn="tl">
                    <a:srgbClr val="000000">
                      <a:alpha val="43137"/>
                    </a:srgbClr>
                  </a:outerShdw>
                </a:effectLst>
              </a:rPr>
              <a:t>Saint-Chrysostome</a:t>
            </a:r>
          </a:p>
        </p:txBody>
      </p:sp>
      <p:sp>
        <p:nvSpPr>
          <p:cNvPr id="3" name="Sous-titre 2"/>
          <p:cNvSpPr>
            <a:spLocks noGrp="1"/>
          </p:cNvSpPr>
          <p:nvPr>
            <p:ph type="subTitle" idx="1"/>
          </p:nvPr>
        </p:nvSpPr>
        <p:spPr>
          <a:xfrm>
            <a:off x="677334" y="2160589"/>
            <a:ext cx="4763558" cy="3880773"/>
          </a:xfrm>
        </p:spPr>
        <p:txBody>
          <a:bodyPr vert="horz" lIns="91440" tIns="45720" rIns="91440" bIns="45720" rtlCol="0">
            <a:normAutofit fontScale="70000" lnSpcReduction="20000"/>
          </a:bodyPr>
          <a:lstStyle/>
          <a:p>
            <a:endParaRPr lang="en-US" sz="4800" noProof="1">
              <a:effectLst>
                <a:outerShdw blurRad="38100" dist="38100" dir="2700000" algn="tl">
                  <a:srgbClr val="000000">
                    <a:alpha val="43137"/>
                  </a:srgbClr>
                </a:outerShdw>
              </a:effectLst>
            </a:endParaRPr>
          </a:p>
          <a:p>
            <a:endParaRPr lang="en-US" sz="4800" noProof="1">
              <a:effectLst>
                <a:outerShdw blurRad="38100" dist="38100" dir="2700000" algn="tl">
                  <a:srgbClr val="000000">
                    <a:alpha val="43137"/>
                  </a:srgbClr>
                </a:outerShdw>
              </a:effectLst>
            </a:endParaRPr>
          </a:p>
          <a:p>
            <a:r>
              <a:rPr lang="en-US" sz="6200" noProof="1">
                <a:effectLst>
                  <a:outerShdw blurRad="38100" dist="38100" dir="2700000" algn="tl">
                    <a:srgbClr val="000000">
                      <a:alpha val="43137"/>
                    </a:srgbClr>
                  </a:outerShdw>
                </a:effectLst>
              </a:rPr>
              <a:t>BUDGET 2021</a:t>
            </a:r>
            <a:endParaRPr lang="en-US" sz="6200" noProof="1"/>
          </a:p>
          <a:p>
            <a:pPr>
              <a:buFont typeface="Wingdings 3" charset="2"/>
              <a:buChar char=""/>
            </a:pPr>
            <a:endParaRPr lang="en-US" noProof="1">
              <a:effectLst>
                <a:outerShdw blurRad="38100" dist="38100" dir="2700000" algn="tl">
                  <a:srgbClr val="000000">
                    <a:alpha val="43137"/>
                  </a:srgbClr>
                </a:outerShdw>
              </a:effectLst>
            </a:endParaRPr>
          </a:p>
          <a:p>
            <a:pPr>
              <a:buFont typeface="Wingdings 3" charset="2"/>
              <a:buChar char=""/>
            </a:pPr>
            <a:endParaRPr lang="en-US" noProof="1">
              <a:effectLst>
                <a:outerShdw blurRad="38100" dist="38100" dir="2700000" algn="tl">
                  <a:srgbClr val="000000">
                    <a:alpha val="43137"/>
                  </a:srgbClr>
                </a:outerShdw>
              </a:effectLst>
            </a:endParaRPr>
          </a:p>
          <a:p>
            <a:pPr>
              <a:buFont typeface="Wingdings 3" charset="2"/>
              <a:buChar char=""/>
            </a:pPr>
            <a:endParaRPr lang="en-US" noProof="1">
              <a:effectLst>
                <a:outerShdw blurRad="38100" dist="38100" dir="2700000" algn="tl">
                  <a:srgbClr val="000000">
                    <a:alpha val="43137"/>
                  </a:srgbClr>
                </a:outerShdw>
              </a:effectLst>
            </a:endParaRPr>
          </a:p>
          <a:p>
            <a:pPr>
              <a:buFont typeface="Wingdings 3" charset="2"/>
              <a:buChar char=""/>
            </a:pPr>
            <a:endParaRPr lang="en-US" noProof="1">
              <a:effectLst>
                <a:outerShdw blurRad="38100" dist="38100" dir="2700000" algn="tl">
                  <a:srgbClr val="000000">
                    <a:alpha val="43137"/>
                  </a:srgbClr>
                </a:outerShdw>
              </a:effectLst>
            </a:endParaRPr>
          </a:p>
          <a:p>
            <a:pPr>
              <a:buFont typeface="Wingdings 3" charset="2"/>
              <a:buChar char=""/>
            </a:pPr>
            <a:endParaRPr lang="en-US" noProof="1">
              <a:effectLst>
                <a:outerShdw blurRad="38100" dist="38100" dir="2700000" algn="tl">
                  <a:srgbClr val="000000">
                    <a:alpha val="43137"/>
                  </a:srgbClr>
                </a:outerShdw>
              </a:effectLst>
            </a:endParaRPr>
          </a:p>
          <a:p>
            <a:r>
              <a:rPr lang="en-US" sz="2900" noProof="1">
                <a:effectLst>
                  <a:outerShdw blurRad="38100" dist="38100" dir="2700000" algn="tl">
                    <a:srgbClr val="000000">
                      <a:alpha val="43137"/>
                    </a:srgbClr>
                  </a:outerShdw>
                </a:effectLst>
              </a:rPr>
              <a:t>Adopté le 11 janvier 2021</a:t>
            </a:r>
          </a:p>
        </p:txBody>
      </p:sp>
      <p:cxnSp>
        <p:nvCxnSpPr>
          <p:cNvPr id="97" name="Straight Connector 91">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4" name="Straight Connector 93">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96"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8"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0"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2"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6"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8"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0192586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820615" y="1876655"/>
            <a:ext cx="9680049" cy="2849671"/>
          </a:xfrm>
        </p:spPr>
        <p:txBody>
          <a:bodyPr>
            <a:normAutofit/>
          </a:bodyPr>
          <a:lstStyle/>
          <a:p>
            <a:pPr algn="l">
              <a:lnSpc>
                <a:spcPct val="90000"/>
              </a:lnSpc>
            </a:pPr>
            <a:r>
              <a:rPr lang="fr-FR" sz="4700" noProof="1">
                <a:solidFill>
                  <a:srgbClr val="FFFFFF"/>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Municipalité de Saint-Chrysostome</a:t>
            </a:r>
            <a:br>
              <a:rPr lang="fr-FR" sz="4700" noProof="1">
                <a:solidFill>
                  <a:srgbClr val="FFFFFF"/>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br>
            <a:br>
              <a:rPr lang="fr-FR" sz="4700" noProof="1">
                <a:solidFill>
                  <a:srgbClr val="FFFFFF"/>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br>
            <a:r>
              <a:rPr lang="fr-FR" sz="4700" noProof="1">
                <a:solidFill>
                  <a:srgbClr val="FFFFFF"/>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Budget 2021</a:t>
            </a:r>
            <a:br>
              <a:rPr lang="fr-FR" sz="4700" b="1" noProof="1">
                <a:solidFill>
                  <a:srgbClr val="FFFFFF"/>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br>
            <a:r>
              <a:rPr lang="fr-FR" sz="4700" noProof="1">
                <a:solidFill>
                  <a:srgbClr val="FFFFFF"/>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REVENUS</a:t>
            </a:r>
          </a:p>
        </p:txBody>
      </p:sp>
    </p:spTree>
    <p:extLst>
      <p:ext uri="{BB962C8B-B14F-4D97-AF65-F5344CB8AC3E}">
        <p14:creationId xmlns:p14="http://schemas.microsoft.com/office/powerpoint/2010/main" val="179384307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4275" y="171090"/>
            <a:ext cx="9823450" cy="1311128"/>
          </a:xfrm>
        </p:spPr>
        <p:txBody>
          <a:bodyPr>
            <a:normAutofit/>
          </a:bodyPr>
          <a:lstStyle/>
          <a:p>
            <a:r>
              <a:rPr lang="fr-FR" noProof="1">
                <a:solidFill>
                  <a:schemeClr val="bg1"/>
                </a:solidFill>
                <a:latin typeface="Adobe Devanagari" panose="02040503050201020203" pitchFamily="18" charset="0"/>
                <a:cs typeface="Adobe Devanagari" panose="02040503050201020203" pitchFamily="18" charset="0"/>
              </a:rPr>
              <a:t>Municipalité de Saint-Chrysostome – Budget 2021</a:t>
            </a:r>
            <a:br>
              <a:rPr lang="fr-FR" noProof="1">
                <a:solidFill>
                  <a:schemeClr val="bg1"/>
                </a:solidFill>
              </a:rPr>
            </a:br>
            <a:r>
              <a:rPr lang="fr-FR" noProof="1">
                <a:solidFill>
                  <a:schemeClr val="bg1"/>
                </a:solidFill>
                <a:latin typeface="Adobe Devanagari" panose="02040503050201020203" pitchFamily="18" charset="0"/>
                <a:cs typeface="Adobe Devanagari" panose="02040503050201020203" pitchFamily="18" charset="0"/>
              </a:rPr>
              <a:t>Détails par </a:t>
            </a:r>
            <a:r>
              <a:rPr lang="fr-FR" sz="4000" noProof="1">
                <a:solidFill>
                  <a:schemeClr val="bg1"/>
                </a:solidFill>
                <a:latin typeface="Adobe Devanagari" panose="02040503050201020203" pitchFamily="18" charset="0"/>
                <a:cs typeface="Adobe Devanagari" panose="02040503050201020203" pitchFamily="18" charset="0"/>
              </a:rPr>
              <a:t>sources</a:t>
            </a:r>
            <a:r>
              <a:rPr lang="fr-FR" noProof="1">
                <a:solidFill>
                  <a:schemeClr val="bg1"/>
                </a:solidFill>
                <a:latin typeface="Adobe Devanagari" panose="02040503050201020203" pitchFamily="18" charset="0"/>
                <a:cs typeface="Adobe Devanagari" panose="02040503050201020203" pitchFamily="18" charset="0"/>
              </a:rPr>
              <a:t> de revenus </a:t>
            </a:r>
            <a:endParaRPr lang="fr-FR" sz="2400" noProof="1">
              <a:solidFill>
                <a:schemeClr val="bg1"/>
              </a:solidFill>
              <a:latin typeface="Adobe Devanagari" panose="02040503050201020203" pitchFamily="18" charset="0"/>
              <a:cs typeface="Adobe Devanagari" panose="02040503050201020203" pitchFamily="18" charset="0"/>
            </a:endParaRPr>
          </a:p>
        </p:txBody>
      </p:sp>
      <p:graphicFrame>
        <p:nvGraphicFramePr>
          <p:cNvPr id="5" name="Espace réservé du contenu 4" descr="Exemple de tableau à 3 colonnes et 4 lignes" title="Tableau"/>
          <p:cNvGraphicFramePr>
            <a:graphicFrameLocks noGrp="1"/>
          </p:cNvGraphicFramePr>
          <p:nvPr>
            <p:ph sz="half" idx="1"/>
            <p:extLst>
              <p:ext uri="{D42A27DB-BD31-4B8C-83A1-F6EECF244321}">
                <p14:modId xmlns:p14="http://schemas.microsoft.com/office/powerpoint/2010/main" val="2164684262"/>
              </p:ext>
            </p:extLst>
          </p:nvPr>
        </p:nvGraphicFramePr>
        <p:xfrm>
          <a:off x="830511" y="1716700"/>
          <a:ext cx="10049311" cy="5031170"/>
        </p:xfrm>
        <a:graphic>
          <a:graphicData uri="http://schemas.openxmlformats.org/drawingml/2006/table">
            <a:tbl>
              <a:tblPr firstRow="1" bandRow="1">
                <a:tableStyleId>{5C22544A-7EE6-4342-B048-85BDC9FD1C3A}</a:tableStyleId>
              </a:tblPr>
              <a:tblGrid>
                <a:gridCol w="4737589">
                  <a:extLst>
                    <a:ext uri="{9D8B030D-6E8A-4147-A177-3AD203B41FA5}">
                      <a16:colId xmlns:a16="http://schemas.microsoft.com/office/drawing/2014/main" val="20000"/>
                    </a:ext>
                  </a:extLst>
                </a:gridCol>
                <a:gridCol w="1738462">
                  <a:extLst>
                    <a:ext uri="{9D8B030D-6E8A-4147-A177-3AD203B41FA5}">
                      <a16:colId xmlns:a16="http://schemas.microsoft.com/office/drawing/2014/main" val="20001"/>
                    </a:ext>
                  </a:extLst>
                </a:gridCol>
                <a:gridCol w="1786630">
                  <a:extLst>
                    <a:ext uri="{9D8B030D-6E8A-4147-A177-3AD203B41FA5}">
                      <a16:colId xmlns:a16="http://schemas.microsoft.com/office/drawing/2014/main" val="20002"/>
                    </a:ext>
                  </a:extLst>
                </a:gridCol>
                <a:gridCol w="1786630">
                  <a:extLst>
                    <a:ext uri="{9D8B030D-6E8A-4147-A177-3AD203B41FA5}">
                      <a16:colId xmlns:a16="http://schemas.microsoft.com/office/drawing/2014/main" val="4168810180"/>
                    </a:ext>
                  </a:extLst>
                </a:gridCol>
              </a:tblGrid>
              <a:tr h="521340">
                <a:tc>
                  <a:txBody>
                    <a:bodyPr/>
                    <a:lstStyle/>
                    <a:p>
                      <a:pPr algn="l"/>
                      <a:r>
                        <a:rPr lang="fr-FR" sz="1800" noProof="1">
                          <a:latin typeface="Adobe Devanagari" panose="02040503050201020203" pitchFamily="18" charset="0"/>
                          <a:cs typeface="Adobe Devanagari" panose="02040503050201020203" pitchFamily="18" charset="0"/>
                        </a:rPr>
                        <a:t>Revenus</a:t>
                      </a:r>
                    </a:p>
                  </a:txBody>
                  <a:tcPr anchor="ctr"/>
                </a:tc>
                <a:tc>
                  <a:txBody>
                    <a:bodyPr/>
                    <a:lstStyle/>
                    <a:p>
                      <a:pPr algn="ctr"/>
                      <a:r>
                        <a:rPr lang="fr-FR" sz="1800" noProof="1">
                          <a:latin typeface="Adobe Devanagari" panose="02040503050201020203" pitchFamily="18" charset="0"/>
                          <a:cs typeface="Adobe Devanagari" panose="02040503050201020203" pitchFamily="18" charset="0"/>
                        </a:rPr>
                        <a:t>Budget 2020</a:t>
                      </a:r>
                    </a:p>
                  </a:txBody>
                  <a:tcPr anchor="ctr"/>
                </a:tc>
                <a:tc>
                  <a:txBody>
                    <a:bodyPr/>
                    <a:lstStyle/>
                    <a:p>
                      <a:pPr algn="ctr"/>
                      <a:r>
                        <a:rPr lang="fr-FR" sz="1800" noProof="1">
                          <a:latin typeface="Adobe Devanagari" panose="02040503050201020203" pitchFamily="18" charset="0"/>
                          <a:cs typeface="Adobe Devanagari" panose="02040503050201020203" pitchFamily="18" charset="0"/>
                        </a:rPr>
                        <a:t>Budget 2021</a:t>
                      </a:r>
                    </a:p>
                  </a:txBody>
                  <a:tcPr anchor="ctr"/>
                </a:tc>
                <a:tc>
                  <a:txBody>
                    <a:bodyPr/>
                    <a:lstStyle/>
                    <a:p>
                      <a:pPr algn="ctr"/>
                      <a:r>
                        <a:rPr lang="fr-FR" sz="1800" noProof="1">
                          <a:latin typeface="Adobe Devanagari" panose="02040503050201020203" pitchFamily="18" charset="0"/>
                          <a:cs typeface="Adobe Devanagari" panose="02040503050201020203" pitchFamily="18" charset="0"/>
                        </a:rPr>
                        <a:t>%</a:t>
                      </a:r>
                    </a:p>
                  </a:txBody>
                  <a:tcPr anchor="ctr"/>
                </a:tc>
                <a:extLst>
                  <a:ext uri="{0D108BD9-81ED-4DB2-BD59-A6C34878D82A}">
                    <a16:rowId xmlns:a16="http://schemas.microsoft.com/office/drawing/2014/main" val="10000"/>
                  </a:ext>
                </a:extLst>
              </a:tr>
              <a:tr h="477905">
                <a:tc>
                  <a:txBody>
                    <a:bodyPr/>
                    <a:lstStyle/>
                    <a:p>
                      <a:pPr algn="l"/>
                      <a:r>
                        <a:rPr lang="fr-FR" sz="2000" noProof="1">
                          <a:latin typeface="Adobe Devanagari" panose="02040503050201020203" pitchFamily="18" charset="0"/>
                          <a:cs typeface="Adobe Devanagari" panose="02040503050201020203" pitchFamily="18" charset="0"/>
                        </a:rPr>
                        <a:t>Taxes sur la valeur foncière</a:t>
                      </a:r>
                    </a:p>
                  </a:txBody>
                  <a:tcPr anchor="ctr"/>
                </a:tc>
                <a:tc>
                  <a:txBody>
                    <a:bodyPr/>
                    <a:lstStyle/>
                    <a:p>
                      <a:pPr algn="r"/>
                      <a:r>
                        <a:rPr lang="fr-FR" sz="2000" noProof="1">
                          <a:latin typeface="Adobe Devanagari" panose="02040503050201020203" pitchFamily="18" charset="0"/>
                          <a:cs typeface="Adobe Devanagari" panose="02040503050201020203" pitchFamily="18" charset="0"/>
                        </a:rPr>
                        <a:t>2 121 786 $</a:t>
                      </a:r>
                    </a:p>
                  </a:txBody>
                  <a:tcPr anchor="ctr"/>
                </a:tc>
                <a:tc>
                  <a:txBody>
                    <a:bodyPr/>
                    <a:lstStyle/>
                    <a:p>
                      <a:pPr algn="r"/>
                      <a:r>
                        <a:rPr lang="fr-FR" sz="2000" noProof="1">
                          <a:latin typeface="Adobe Devanagari" panose="02040503050201020203" pitchFamily="18" charset="0"/>
                          <a:cs typeface="Adobe Devanagari" panose="02040503050201020203" pitchFamily="18" charset="0"/>
                        </a:rPr>
                        <a:t>2 192 219 $</a:t>
                      </a:r>
                    </a:p>
                  </a:txBody>
                  <a:tcPr anchor="ctr"/>
                </a:tc>
                <a:tc>
                  <a:txBody>
                    <a:bodyPr/>
                    <a:lstStyle/>
                    <a:p>
                      <a:pPr algn="ctr"/>
                      <a:r>
                        <a:rPr lang="fr-FR" sz="2000" noProof="1">
                          <a:latin typeface="Adobe Devanagari" panose="02040503050201020203" pitchFamily="18" charset="0"/>
                          <a:cs typeface="Adobe Devanagari" panose="02040503050201020203" pitchFamily="18" charset="0"/>
                        </a:rPr>
                        <a:t> </a:t>
                      </a:r>
                    </a:p>
                  </a:txBody>
                  <a:tcPr anchor="ctr"/>
                </a:tc>
                <a:extLst>
                  <a:ext uri="{0D108BD9-81ED-4DB2-BD59-A6C34878D82A}">
                    <a16:rowId xmlns:a16="http://schemas.microsoft.com/office/drawing/2014/main" val="10001"/>
                  </a:ext>
                </a:extLst>
              </a:tr>
              <a:tr h="434451">
                <a:tc>
                  <a:txBody>
                    <a:bodyPr/>
                    <a:lstStyle/>
                    <a:p>
                      <a:pPr algn="l"/>
                      <a:r>
                        <a:rPr lang="fr-FR" sz="2000" noProof="1">
                          <a:latin typeface="Adobe Devanagari" panose="02040503050201020203" pitchFamily="18" charset="0"/>
                          <a:cs typeface="Adobe Devanagari" panose="02040503050201020203" pitchFamily="18" charset="0"/>
                        </a:rPr>
                        <a:t>Crédit taxes – aide Covid</a:t>
                      </a:r>
                    </a:p>
                  </a:txBody>
                  <a:tcPr anchor="ctr"/>
                </a:tc>
                <a:tc>
                  <a:txBody>
                    <a:bodyPr/>
                    <a:lstStyle/>
                    <a:p>
                      <a:pPr algn="r"/>
                      <a:r>
                        <a:rPr lang="fr-FR" sz="2000" noProof="1">
                          <a:latin typeface="Adobe Devanagari" panose="02040503050201020203" pitchFamily="18" charset="0"/>
                          <a:cs typeface="Adobe Devanagari" panose="02040503050201020203" pitchFamily="18" charset="0"/>
                        </a:rPr>
                        <a:t>0 $</a:t>
                      </a:r>
                    </a:p>
                  </a:txBody>
                  <a:tcPr anchor="ctr"/>
                </a:tc>
                <a:tc>
                  <a:txBody>
                    <a:bodyPr/>
                    <a:lstStyle/>
                    <a:p>
                      <a:pPr algn="r"/>
                      <a:r>
                        <a:rPr lang="fr-FR" sz="2000" noProof="1">
                          <a:latin typeface="Adobe Devanagari" panose="02040503050201020203" pitchFamily="18" charset="0"/>
                          <a:cs typeface="Adobe Devanagari" panose="02040503050201020203" pitchFamily="18" charset="0"/>
                        </a:rPr>
                        <a:t>(63 848)$</a:t>
                      </a:r>
                    </a:p>
                  </a:txBody>
                  <a:tcPr anchor="ctr"/>
                </a:tc>
                <a:tc>
                  <a:txBody>
                    <a:bodyPr/>
                    <a:lstStyle/>
                    <a:p>
                      <a:pPr algn="ctr"/>
                      <a:endParaRPr lang="fr-FR" sz="2000" noProof="1">
                        <a:latin typeface="Adobe Devanagari" panose="02040503050201020203" pitchFamily="18" charset="0"/>
                        <a:cs typeface="Adobe Devanagari" panose="02040503050201020203" pitchFamily="18" charset="0"/>
                      </a:endParaRPr>
                    </a:p>
                  </a:txBody>
                  <a:tcPr anchor="ctr"/>
                </a:tc>
                <a:extLst>
                  <a:ext uri="{0D108BD9-81ED-4DB2-BD59-A6C34878D82A}">
                    <a16:rowId xmlns:a16="http://schemas.microsoft.com/office/drawing/2014/main" val="1800288176"/>
                  </a:ext>
                </a:extLst>
              </a:tr>
              <a:tr h="434451">
                <a:tc>
                  <a:txBody>
                    <a:bodyPr/>
                    <a:lstStyle/>
                    <a:p>
                      <a:pPr algn="l"/>
                      <a:r>
                        <a:rPr lang="fr-FR" sz="2000" noProof="1">
                          <a:latin typeface="Adobe Devanagari" panose="02040503050201020203" pitchFamily="18" charset="0"/>
                          <a:cs typeface="Adobe Devanagari" panose="02040503050201020203" pitchFamily="18" charset="0"/>
                        </a:rPr>
                        <a:t>Taxes de services municipaux</a:t>
                      </a:r>
                    </a:p>
                  </a:txBody>
                  <a:tcPr anchor="ctr"/>
                </a:tc>
                <a:tc>
                  <a:txBody>
                    <a:bodyPr/>
                    <a:lstStyle/>
                    <a:p>
                      <a:pPr algn="r"/>
                      <a:r>
                        <a:rPr lang="fr-FR" sz="2000" noProof="1">
                          <a:latin typeface="Adobe Devanagari" panose="02040503050201020203" pitchFamily="18" charset="0"/>
                          <a:cs typeface="Adobe Devanagari" panose="02040503050201020203" pitchFamily="18" charset="0"/>
                        </a:rPr>
                        <a:t>596 199 $</a:t>
                      </a:r>
                    </a:p>
                  </a:txBody>
                  <a:tcPr anchor="ctr"/>
                </a:tc>
                <a:tc>
                  <a:txBody>
                    <a:bodyPr/>
                    <a:lstStyle/>
                    <a:p>
                      <a:pPr algn="r"/>
                      <a:r>
                        <a:rPr lang="fr-FR" sz="2000" noProof="1">
                          <a:latin typeface="Adobe Devanagari" panose="02040503050201020203" pitchFamily="18" charset="0"/>
                          <a:cs typeface="Adobe Devanagari" panose="02040503050201020203" pitchFamily="18" charset="0"/>
                        </a:rPr>
                        <a:t>609 157 $</a:t>
                      </a:r>
                    </a:p>
                  </a:txBody>
                  <a:tcPr anchor="ctr"/>
                </a:tc>
                <a:tc>
                  <a:txBody>
                    <a:bodyPr/>
                    <a:lstStyle/>
                    <a:p>
                      <a:pPr algn="ctr"/>
                      <a:endParaRPr lang="fr-FR" sz="2000" noProof="1">
                        <a:latin typeface="Adobe Devanagari" panose="02040503050201020203" pitchFamily="18" charset="0"/>
                        <a:cs typeface="Adobe Devanagari" panose="02040503050201020203" pitchFamily="18" charset="0"/>
                      </a:endParaRPr>
                    </a:p>
                  </a:txBody>
                  <a:tcPr anchor="ctr"/>
                </a:tc>
                <a:extLst>
                  <a:ext uri="{0D108BD9-81ED-4DB2-BD59-A6C34878D82A}">
                    <a16:rowId xmlns:a16="http://schemas.microsoft.com/office/drawing/2014/main" val="248190136"/>
                  </a:ext>
                </a:extLst>
              </a:tr>
              <a:tr h="434451">
                <a:tc>
                  <a:txBody>
                    <a:bodyPr/>
                    <a:lstStyle/>
                    <a:p>
                      <a:pPr algn="l"/>
                      <a:r>
                        <a:rPr lang="fr-FR" sz="2000" noProof="1">
                          <a:latin typeface="Adobe Devanagari" panose="02040503050201020203" pitchFamily="18" charset="0"/>
                          <a:cs typeface="Adobe Devanagari" panose="02040503050201020203" pitchFamily="18" charset="0"/>
                        </a:rPr>
                        <a:t>Compensations tenant lieu de taxes</a:t>
                      </a:r>
                    </a:p>
                  </a:txBody>
                  <a:tcPr anchor="ctr"/>
                </a:tc>
                <a:tc>
                  <a:txBody>
                    <a:bodyPr/>
                    <a:lstStyle/>
                    <a:p>
                      <a:pPr algn="r"/>
                      <a:r>
                        <a:rPr lang="fr-FR" sz="2000" noProof="1">
                          <a:latin typeface="Adobe Devanagari" panose="02040503050201020203" pitchFamily="18" charset="0"/>
                          <a:cs typeface="Adobe Devanagari" panose="02040503050201020203" pitchFamily="18" charset="0"/>
                        </a:rPr>
                        <a:t>20 900 $</a:t>
                      </a:r>
                    </a:p>
                  </a:txBody>
                  <a:tcPr anchor="ctr"/>
                </a:tc>
                <a:tc>
                  <a:txBody>
                    <a:bodyPr/>
                    <a:lstStyle/>
                    <a:p>
                      <a:pPr algn="r"/>
                      <a:r>
                        <a:rPr lang="fr-FR" sz="2000" noProof="1">
                          <a:latin typeface="Adobe Devanagari" panose="02040503050201020203" pitchFamily="18" charset="0"/>
                          <a:cs typeface="Adobe Devanagari" panose="02040503050201020203" pitchFamily="18" charset="0"/>
                        </a:rPr>
                        <a:t>21 000 $</a:t>
                      </a:r>
                    </a:p>
                  </a:txBody>
                  <a:tcPr anchor="ctr"/>
                </a:tc>
                <a:tc>
                  <a:txBody>
                    <a:bodyPr/>
                    <a:lstStyle/>
                    <a:p>
                      <a:pPr algn="ctr"/>
                      <a:endParaRPr lang="fr-FR" sz="2000" noProof="1">
                        <a:latin typeface="Adobe Devanagari" panose="02040503050201020203" pitchFamily="18" charset="0"/>
                        <a:cs typeface="Adobe Devanagari" panose="02040503050201020203" pitchFamily="18" charset="0"/>
                      </a:endParaRPr>
                    </a:p>
                  </a:txBody>
                  <a:tcPr anchor="ctr"/>
                </a:tc>
                <a:extLst>
                  <a:ext uri="{0D108BD9-81ED-4DB2-BD59-A6C34878D82A}">
                    <a16:rowId xmlns:a16="http://schemas.microsoft.com/office/drawing/2014/main" val="104179857"/>
                  </a:ext>
                </a:extLst>
              </a:tr>
              <a:tr h="619377">
                <a:tc>
                  <a:txBody>
                    <a:bodyPr/>
                    <a:lstStyle/>
                    <a:p>
                      <a:pPr algn="l"/>
                      <a:r>
                        <a:rPr lang="fr-FR" sz="2000" noProof="1">
                          <a:latin typeface="Adobe Devanagari" panose="02040503050201020203" pitchFamily="18" charset="0"/>
                          <a:cs typeface="Adobe Devanagari" panose="02040503050201020203" pitchFamily="18" charset="0"/>
                        </a:rPr>
                        <a:t>Transferts relatifs à des ententes de partage de frais et autres transferts</a:t>
                      </a:r>
                    </a:p>
                  </a:txBody>
                  <a:tcPr anchor="ctr"/>
                </a:tc>
                <a:tc>
                  <a:txBody>
                    <a:bodyPr/>
                    <a:lstStyle/>
                    <a:p>
                      <a:pPr algn="r"/>
                      <a:r>
                        <a:rPr lang="fr-FR" sz="2000" noProof="1">
                          <a:latin typeface="Adobe Devanagari" panose="02040503050201020203" pitchFamily="18" charset="0"/>
                          <a:cs typeface="Adobe Devanagari" panose="02040503050201020203" pitchFamily="18" charset="0"/>
                        </a:rPr>
                        <a:t>340 599 $</a:t>
                      </a:r>
                    </a:p>
                  </a:txBody>
                  <a:tcPr anchor="ctr"/>
                </a:tc>
                <a:tc>
                  <a:txBody>
                    <a:bodyPr/>
                    <a:lstStyle/>
                    <a:p>
                      <a:pPr algn="r"/>
                      <a:r>
                        <a:rPr lang="fr-FR" sz="2000" noProof="1">
                          <a:latin typeface="Adobe Devanagari" panose="02040503050201020203" pitchFamily="18" charset="0"/>
                          <a:cs typeface="Adobe Devanagari" panose="02040503050201020203" pitchFamily="18" charset="0"/>
                        </a:rPr>
                        <a:t>241 809 $</a:t>
                      </a:r>
                    </a:p>
                  </a:txBody>
                  <a:tcPr anchor="ctr"/>
                </a:tc>
                <a:tc>
                  <a:txBody>
                    <a:bodyPr/>
                    <a:lstStyle/>
                    <a:p>
                      <a:pPr algn="ctr"/>
                      <a:endParaRPr lang="fr-FR" sz="2000" noProof="1">
                        <a:latin typeface="Adobe Devanagari" panose="02040503050201020203" pitchFamily="18" charset="0"/>
                        <a:cs typeface="Adobe Devanagari" panose="02040503050201020203" pitchFamily="18" charset="0"/>
                      </a:endParaRPr>
                    </a:p>
                  </a:txBody>
                  <a:tcPr anchor="ctr"/>
                </a:tc>
                <a:extLst>
                  <a:ext uri="{0D108BD9-81ED-4DB2-BD59-A6C34878D82A}">
                    <a16:rowId xmlns:a16="http://schemas.microsoft.com/office/drawing/2014/main" val="2668331214"/>
                  </a:ext>
                </a:extLst>
              </a:tr>
              <a:tr h="434451">
                <a:tc>
                  <a:txBody>
                    <a:bodyPr/>
                    <a:lstStyle/>
                    <a:p>
                      <a:pPr algn="l"/>
                      <a:r>
                        <a:rPr lang="fr-FR" sz="2000" noProof="1">
                          <a:latin typeface="Adobe Devanagari" panose="02040503050201020203" pitchFamily="18" charset="0"/>
                          <a:cs typeface="Adobe Devanagari" panose="02040503050201020203" pitchFamily="18" charset="0"/>
                        </a:rPr>
                        <a:t>Services rendus</a:t>
                      </a:r>
                    </a:p>
                  </a:txBody>
                  <a:tcPr anchor="ctr"/>
                </a:tc>
                <a:tc>
                  <a:txBody>
                    <a:bodyPr/>
                    <a:lstStyle/>
                    <a:p>
                      <a:pPr algn="r"/>
                      <a:r>
                        <a:rPr lang="fr-FR" sz="2000" noProof="1">
                          <a:latin typeface="Adobe Devanagari" panose="02040503050201020203" pitchFamily="18" charset="0"/>
                          <a:cs typeface="Adobe Devanagari" panose="02040503050201020203" pitchFamily="18" charset="0"/>
                        </a:rPr>
                        <a:t>55 700 $</a:t>
                      </a:r>
                    </a:p>
                  </a:txBody>
                  <a:tcPr anchor="ctr"/>
                </a:tc>
                <a:tc>
                  <a:txBody>
                    <a:bodyPr/>
                    <a:lstStyle/>
                    <a:p>
                      <a:pPr algn="r"/>
                      <a:r>
                        <a:rPr lang="fr-FR" sz="2000" noProof="1">
                          <a:latin typeface="Adobe Devanagari" panose="02040503050201020203" pitchFamily="18" charset="0"/>
                          <a:cs typeface="Adobe Devanagari" panose="02040503050201020203" pitchFamily="18" charset="0"/>
                        </a:rPr>
                        <a:t>54 000 $</a:t>
                      </a:r>
                    </a:p>
                  </a:txBody>
                  <a:tcPr anchor="ctr"/>
                </a:tc>
                <a:tc>
                  <a:txBody>
                    <a:bodyPr/>
                    <a:lstStyle/>
                    <a:p>
                      <a:pPr algn="ctr"/>
                      <a:endParaRPr lang="fr-FR" sz="2000" noProof="1">
                        <a:latin typeface="Adobe Devanagari" panose="02040503050201020203" pitchFamily="18" charset="0"/>
                        <a:cs typeface="Adobe Devanagari" panose="02040503050201020203" pitchFamily="18" charset="0"/>
                      </a:endParaRPr>
                    </a:p>
                  </a:txBody>
                  <a:tcPr anchor="ctr"/>
                </a:tc>
                <a:extLst>
                  <a:ext uri="{0D108BD9-81ED-4DB2-BD59-A6C34878D82A}">
                    <a16:rowId xmlns:a16="http://schemas.microsoft.com/office/drawing/2014/main" val="2816077915"/>
                  </a:ext>
                </a:extLst>
              </a:tr>
              <a:tr h="434451">
                <a:tc>
                  <a:txBody>
                    <a:bodyPr/>
                    <a:lstStyle/>
                    <a:p>
                      <a:pPr algn="l"/>
                      <a:r>
                        <a:rPr lang="fr-FR" sz="2000" noProof="1">
                          <a:latin typeface="Adobe Devanagari" panose="02040503050201020203" pitchFamily="18" charset="0"/>
                          <a:cs typeface="Adobe Devanagari" panose="02040503050201020203" pitchFamily="18" charset="0"/>
                        </a:rPr>
                        <a:t>Imposition de droits</a:t>
                      </a:r>
                    </a:p>
                  </a:txBody>
                  <a:tcPr anchor="ctr"/>
                </a:tc>
                <a:tc>
                  <a:txBody>
                    <a:bodyPr/>
                    <a:lstStyle/>
                    <a:p>
                      <a:pPr algn="r"/>
                      <a:r>
                        <a:rPr lang="fr-FR" sz="2000" noProof="1">
                          <a:latin typeface="Adobe Devanagari" panose="02040503050201020203" pitchFamily="18" charset="0"/>
                          <a:cs typeface="Adobe Devanagari" panose="02040503050201020203" pitchFamily="18" charset="0"/>
                        </a:rPr>
                        <a:t>62 142 $</a:t>
                      </a:r>
                    </a:p>
                  </a:txBody>
                  <a:tcPr anchor="ctr"/>
                </a:tc>
                <a:tc>
                  <a:txBody>
                    <a:bodyPr/>
                    <a:lstStyle/>
                    <a:p>
                      <a:pPr algn="r"/>
                      <a:r>
                        <a:rPr lang="fr-FR" sz="2000" noProof="1">
                          <a:latin typeface="Adobe Devanagari" panose="02040503050201020203" pitchFamily="18" charset="0"/>
                          <a:cs typeface="Adobe Devanagari" panose="02040503050201020203" pitchFamily="18" charset="0"/>
                        </a:rPr>
                        <a:t>78 500 $</a:t>
                      </a:r>
                    </a:p>
                  </a:txBody>
                  <a:tcPr anchor="ctr"/>
                </a:tc>
                <a:tc>
                  <a:txBody>
                    <a:bodyPr/>
                    <a:lstStyle/>
                    <a:p>
                      <a:pPr algn="ctr"/>
                      <a:endParaRPr lang="fr-FR" sz="2000" noProof="1">
                        <a:latin typeface="Adobe Devanagari" panose="02040503050201020203" pitchFamily="18" charset="0"/>
                        <a:cs typeface="Adobe Devanagari" panose="02040503050201020203" pitchFamily="18" charset="0"/>
                      </a:endParaRPr>
                    </a:p>
                  </a:txBody>
                  <a:tcPr anchor="ctr"/>
                </a:tc>
                <a:extLst>
                  <a:ext uri="{0D108BD9-81ED-4DB2-BD59-A6C34878D82A}">
                    <a16:rowId xmlns:a16="http://schemas.microsoft.com/office/drawing/2014/main" val="2537166712"/>
                  </a:ext>
                </a:extLst>
              </a:tr>
              <a:tr h="4344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noProof="1">
                          <a:latin typeface="Adobe Devanagari" panose="02040503050201020203" pitchFamily="18" charset="0"/>
                          <a:cs typeface="Adobe Devanagari" panose="02040503050201020203" pitchFamily="18" charset="0"/>
                        </a:rPr>
                        <a:t>Intérêts et autres revenus</a:t>
                      </a:r>
                    </a:p>
                  </a:txBody>
                  <a:tcPr anchor="ctr"/>
                </a:tc>
                <a:tc>
                  <a:txBody>
                    <a:bodyPr/>
                    <a:lstStyle/>
                    <a:p>
                      <a:pPr algn="r"/>
                      <a:r>
                        <a:rPr lang="fr-FR" sz="2000" noProof="1">
                          <a:latin typeface="Adobe Devanagari" panose="02040503050201020203" pitchFamily="18" charset="0"/>
                          <a:cs typeface="Adobe Devanagari" panose="02040503050201020203" pitchFamily="18" charset="0"/>
                        </a:rPr>
                        <a:t>45 500 $</a:t>
                      </a:r>
                    </a:p>
                  </a:txBody>
                  <a:tcPr anchor="ctr"/>
                </a:tc>
                <a:tc>
                  <a:txBody>
                    <a:bodyPr/>
                    <a:lstStyle/>
                    <a:p>
                      <a:pPr algn="r"/>
                      <a:r>
                        <a:rPr lang="fr-FR" sz="2000" noProof="1">
                          <a:latin typeface="Adobe Devanagari" panose="02040503050201020203" pitchFamily="18" charset="0"/>
                          <a:cs typeface="Adobe Devanagari" panose="02040503050201020203" pitchFamily="18" charset="0"/>
                        </a:rPr>
                        <a:t>56 987 $</a:t>
                      </a:r>
                    </a:p>
                  </a:txBody>
                  <a:tcPr anchor="ctr"/>
                </a:tc>
                <a:tc>
                  <a:txBody>
                    <a:bodyPr/>
                    <a:lstStyle/>
                    <a:p>
                      <a:pPr algn="ctr"/>
                      <a:endParaRPr lang="fr-FR" sz="2000" noProof="1">
                        <a:latin typeface="Adobe Devanagari" panose="02040503050201020203" pitchFamily="18" charset="0"/>
                        <a:cs typeface="Adobe Devanagari" panose="02040503050201020203" pitchFamily="18" charset="0"/>
                      </a:endParaRPr>
                    </a:p>
                  </a:txBody>
                  <a:tcPr anchor="ctr"/>
                </a:tc>
                <a:extLst>
                  <a:ext uri="{0D108BD9-81ED-4DB2-BD59-A6C34878D82A}">
                    <a16:rowId xmlns:a16="http://schemas.microsoft.com/office/drawing/2014/main" val="1201774261"/>
                  </a:ext>
                </a:extLst>
              </a:tr>
              <a:tr h="72417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r-FR" sz="2000" b="1" noProof="1">
                          <a:latin typeface="Adobe Devanagari" panose="02040503050201020203" pitchFamily="18" charset="0"/>
                          <a:cs typeface="Adobe Devanagari" panose="02040503050201020203" pitchFamily="18" charset="0"/>
                        </a:rPr>
                        <a:t>TOTAL DES REVENUS</a:t>
                      </a:r>
                    </a:p>
                  </a:txBody>
                  <a:tcPr anchor="ctr"/>
                </a:tc>
                <a:tc>
                  <a:txBody>
                    <a:bodyPr/>
                    <a:lstStyle/>
                    <a:p>
                      <a:pPr algn="r"/>
                      <a:r>
                        <a:rPr lang="fr-FR" sz="2000" b="1" u="sng" noProof="1">
                          <a:latin typeface="Adobe Devanagari" panose="02040503050201020203" pitchFamily="18" charset="0"/>
                          <a:cs typeface="Adobe Devanagari" panose="02040503050201020203" pitchFamily="18" charset="0"/>
                        </a:rPr>
                        <a:t>3 242 826 $</a:t>
                      </a:r>
                    </a:p>
                  </a:txBody>
                  <a:tcPr anchor="ctr"/>
                </a:tc>
                <a:tc>
                  <a:txBody>
                    <a:bodyPr/>
                    <a:lstStyle/>
                    <a:p>
                      <a:pPr algn="r"/>
                      <a:r>
                        <a:rPr lang="fr-FR" sz="2000" b="1" u="sng" noProof="1">
                          <a:latin typeface="Adobe Devanagari" panose="02040503050201020203" pitchFamily="18" charset="0"/>
                          <a:cs typeface="Adobe Devanagari" panose="02040503050201020203" pitchFamily="18" charset="0"/>
                        </a:rPr>
                        <a:t>3 189 824 $</a:t>
                      </a:r>
                    </a:p>
                  </a:txBody>
                  <a:tcPr anchor="ctr"/>
                </a:tc>
                <a:tc>
                  <a:txBody>
                    <a:bodyPr/>
                    <a:lstStyle/>
                    <a:p>
                      <a:pPr algn="ctr"/>
                      <a:r>
                        <a:rPr lang="fr-FR" sz="2000" b="1" noProof="1">
                          <a:latin typeface="Adobe Devanagari" panose="02040503050201020203" pitchFamily="18" charset="0"/>
                          <a:cs typeface="Adobe Devanagari" panose="02040503050201020203" pitchFamily="18" charset="0"/>
                        </a:rPr>
                        <a:t>1.65%</a:t>
                      </a:r>
                    </a:p>
                  </a:txBody>
                  <a:tcPr anchor="ctr"/>
                </a:tc>
                <a:extLst>
                  <a:ext uri="{0D108BD9-81ED-4DB2-BD59-A6C34878D82A}">
                    <a16:rowId xmlns:a16="http://schemas.microsoft.com/office/drawing/2014/main" val="3374325071"/>
                  </a:ext>
                </a:extLst>
              </a:tr>
            </a:tbl>
          </a:graphicData>
        </a:graphic>
      </p:graphicFrame>
      <p:sp>
        <p:nvSpPr>
          <p:cNvPr id="4" name="Flèche : bas 3">
            <a:extLst>
              <a:ext uri="{FF2B5EF4-FFF2-40B4-BE49-F238E27FC236}">
                <a16:creationId xmlns:a16="http://schemas.microsoft.com/office/drawing/2014/main" id="{78D859E2-FA8B-44CE-8DBB-33FD3C4AA95C}"/>
              </a:ext>
            </a:extLst>
          </p:cNvPr>
          <p:cNvSpPr/>
          <p:nvPr/>
        </p:nvSpPr>
        <p:spPr>
          <a:xfrm>
            <a:off x="9903770" y="5819373"/>
            <a:ext cx="165021" cy="3183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71113942"/>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6757" y="271912"/>
            <a:ext cx="9601200" cy="922156"/>
          </a:xfrm>
        </p:spPr>
        <p:txBody>
          <a:bodyPr>
            <a:normAutofit fontScale="90000"/>
          </a:bodyPr>
          <a:lstStyle/>
          <a:p>
            <a:r>
              <a:rPr lang="fr-FR" noProof="1">
                <a:solidFill>
                  <a:schemeClr val="bg1"/>
                </a:solidFill>
                <a:latin typeface="Adobe Devanagari" panose="02040503050201020203" pitchFamily="18" charset="0"/>
                <a:cs typeface="Adobe Devanagari" panose="02040503050201020203" pitchFamily="18" charset="0"/>
              </a:rPr>
              <a:t>Municipalité de Saint-Chrysostome – Budget 2021 Ventilation des Revenus %</a:t>
            </a:r>
          </a:p>
        </p:txBody>
      </p:sp>
      <p:graphicFrame>
        <p:nvGraphicFramePr>
          <p:cNvPr id="6" name="Espace réservé du contenu 5" descr="Histogramme groupé" title="Graphique"/>
          <p:cNvGraphicFramePr>
            <a:graphicFrameLocks noGrp="1"/>
          </p:cNvGraphicFramePr>
          <p:nvPr>
            <p:ph idx="1"/>
            <p:extLst>
              <p:ext uri="{D42A27DB-BD31-4B8C-83A1-F6EECF244321}">
                <p14:modId xmlns:p14="http://schemas.microsoft.com/office/powerpoint/2010/main" val="3133351513"/>
              </p:ext>
            </p:extLst>
          </p:nvPr>
        </p:nvGraphicFramePr>
        <p:xfrm>
          <a:off x="218113" y="1535186"/>
          <a:ext cx="11278561" cy="53228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958463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820615" y="1876655"/>
            <a:ext cx="9680049" cy="2849671"/>
          </a:xfrm>
        </p:spPr>
        <p:txBody>
          <a:bodyPr>
            <a:normAutofit/>
          </a:bodyPr>
          <a:lstStyle/>
          <a:p>
            <a:pPr algn="l">
              <a:lnSpc>
                <a:spcPct val="90000"/>
              </a:lnSpc>
            </a:pPr>
            <a:r>
              <a:rPr lang="fr-FR" sz="4700" noProof="1">
                <a:solidFill>
                  <a:srgbClr val="FFFFFF"/>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Municipalité de Saint-Chrysostome</a:t>
            </a:r>
            <a:br>
              <a:rPr lang="fr-FR" sz="4700" noProof="1">
                <a:solidFill>
                  <a:srgbClr val="FFFFFF"/>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br>
            <a:br>
              <a:rPr lang="fr-FR" sz="4700" noProof="1">
                <a:solidFill>
                  <a:srgbClr val="FFFFFF"/>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br>
            <a:r>
              <a:rPr lang="fr-FR" sz="5300" noProof="1">
                <a:solidFill>
                  <a:srgbClr val="FFFFFF"/>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Budget 2021</a:t>
            </a:r>
            <a:br>
              <a:rPr lang="fr-FR" sz="4700" noProof="1">
                <a:solidFill>
                  <a:srgbClr val="FFFFFF"/>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br>
            <a:r>
              <a:rPr lang="fr-FR" sz="4700" noProof="1">
                <a:solidFill>
                  <a:srgbClr val="FFFFFF"/>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DÉPENSES</a:t>
            </a:r>
          </a:p>
        </p:txBody>
      </p:sp>
    </p:spTree>
    <p:extLst>
      <p:ext uri="{BB962C8B-B14F-4D97-AF65-F5344CB8AC3E}">
        <p14:creationId xmlns:p14="http://schemas.microsoft.com/office/powerpoint/2010/main" val="263740559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4909" y="179294"/>
            <a:ext cx="10286501" cy="1320800"/>
          </a:xfrm>
        </p:spPr>
        <p:txBody>
          <a:bodyPr>
            <a:normAutofit/>
          </a:bodyPr>
          <a:lstStyle/>
          <a:p>
            <a:r>
              <a:rPr lang="fr-FR" noProof="1">
                <a:solidFill>
                  <a:schemeClr val="bg1"/>
                </a:solidFill>
                <a:latin typeface="Adobe Devanagari" panose="02040503050201020203" pitchFamily="18" charset="0"/>
                <a:cs typeface="Adobe Devanagari" panose="02040503050201020203" pitchFamily="18" charset="0"/>
              </a:rPr>
              <a:t>Municipalité de Saint-Chrysostome – Budget 2021</a:t>
            </a:r>
            <a:br>
              <a:rPr lang="fr-FR" noProof="1">
                <a:solidFill>
                  <a:schemeClr val="bg1"/>
                </a:solidFill>
                <a:latin typeface="Adobe Devanagari" panose="02040503050201020203" pitchFamily="18" charset="0"/>
                <a:cs typeface="Adobe Devanagari" panose="02040503050201020203" pitchFamily="18" charset="0"/>
              </a:rPr>
            </a:br>
            <a:r>
              <a:rPr lang="fr-FR" noProof="1">
                <a:solidFill>
                  <a:schemeClr val="bg1"/>
                </a:solidFill>
                <a:latin typeface="Adobe Devanagari" panose="02040503050201020203" pitchFamily="18" charset="0"/>
                <a:cs typeface="Adobe Devanagari" panose="02040503050201020203" pitchFamily="18" charset="0"/>
              </a:rPr>
              <a:t>Dépenses de fonctionnement par département</a:t>
            </a:r>
          </a:p>
        </p:txBody>
      </p:sp>
      <p:graphicFrame>
        <p:nvGraphicFramePr>
          <p:cNvPr id="5" name="Espace réservé du contenu 4" descr="Exemple de tableau à 3 colonnes et 4 lignes" title="Tableau"/>
          <p:cNvGraphicFramePr>
            <a:graphicFrameLocks noGrp="1"/>
          </p:cNvGraphicFramePr>
          <p:nvPr>
            <p:ph sz="half" idx="1"/>
            <p:extLst>
              <p:ext uri="{D42A27DB-BD31-4B8C-83A1-F6EECF244321}">
                <p14:modId xmlns:p14="http://schemas.microsoft.com/office/powerpoint/2010/main" val="2477358098"/>
              </p:ext>
            </p:extLst>
          </p:nvPr>
        </p:nvGraphicFramePr>
        <p:xfrm>
          <a:off x="516048" y="1500093"/>
          <a:ext cx="10961580" cy="5288280"/>
        </p:xfrm>
        <a:graphic>
          <a:graphicData uri="http://schemas.openxmlformats.org/drawingml/2006/table">
            <a:tbl>
              <a:tblPr firstRow="1" bandRow="1">
                <a:tableStyleId>{5C22544A-7EE6-4342-B048-85BDC9FD1C3A}</a:tableStyleId>
              </a:tblPr>
              <a:tblGrid>
                <a:gridCol w="5861301">
                  <a:extLst>
                    <a:ext uri="{9D8B030D-6E8A-4147-A177-3AD203B41FA5}">
                      <a16:colId xmlns:a16="http://schemas.microsoft.com/office/drawing/2014/main" val="20000"/>
                    </a:ext>
                  </a:extLst>
                </a:gridCol>
                <a:gridCol w="2248851">
                  <a:extLst>
                    <a:ext uri="{9D8B030D-6E8A-4147-A177-3AD203B41FA5}">
                      <a16:colId xmlns:a16="http://schemas.microsoft.com/office/drawing/2014/main" val="20001"/>
                    </a:ext>
                  </a:extLst>
                </a:gridCol>
                <a:gridCol w="2017922">
                  <a:extLst>
                    <a:ext uri="{9D8B030D-6E8A-4147-A177-3AD203B41FA5}">
                      <a16:colId xmlns:a16="http://schemas.microsoft.com/office/drawing/2014/main" val="20002"/>
                    </a:ext>
                  </a:extLst>
                </a:gridCol>
                <a:gridCol w="833506">
                  <a:extLst>
                    <a:ext uri="{9D8B030D-6E8A-4147-A177-3AD203B41FA5}">
                      <a16:colId xmlns:a16="http://schemas.microsoft.com/office/drawing/2014/main" val="4040010860"/>
                    </a:ext>
                  </a:extLst>
                </a:gridCol>
              </a:tblGrid>
              <a:tr h="345241">
                <a:tc>
                  <a:txBody>
                    <a:bodyPr/>
                    <a:lstStyle/>
                    <a:p>
                      <a:pPr algn="l"/>
                      <a:r>
                        <a:rPr lang="fr-FR" sz="1800" noProof="1">
                          <a:latin typeface="Adobe Devanagari" panose="02040503050201020203" pitchFamily="18" charset="0"/>
                          <a:cs typeface="Adobe Devanagari" panose="02040503050201020203" pitchFamily="18" charset="0"/>
                        </a:rPr>
                        <a:t>Dépenses</a:t>
                      </a:r>
                    </a:p>
                  </a:txBody>
                  <a:tcPr anchor="ctr"/>
                </a:tc>
                <a:tc>
                  <a:txBody>
                    <a:bodyPr/>
                    <a:lstStyle/>
                    <a:p>
                      <a:pPr algn="ctr"/>
                      <a:r>
                        <a:rPr lang="fr-FR" sz="1800" noProof="1">
                          <a:latin typeface="Adobe Devanagari" panose="02040503050201020203" pitchFamily="18" charset="0"/>
                          <a:cs typeface="Adobe Devanagari" panose="02040503050201020203" pitchFamily="18" charset="0"/>
                        </a:rPr>
                        <a:t>Budget 2020</a:t>
                      </a:r>
                    </a:p>
                  </a:txBody>
                  <a:tcPr anchor="ctr"/>
                </a:tc>
                <a:tc>
                  <a:txBody>
                    <a:bodyPr/>
                    <a:lstStyle/>
                    <a:p>
                      <a:pPr algn="ctr"/>
                      <a:r>
                        <a:rPr lang="fr-FR" sz="1800" noProof="1">
                          <a:latin typeface="Adobe Devanagari" panose="02040503050201020203" pitchFamily="18" charset="0"/>
                          <a:cs typeface="Adobe Devanagari" panose="02040503050201020203" pitchFamily="18" charset="0"/>
                        </a:rPr>
                        <a:t>Budget 2021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1">
                          <a:latin typeface="Adobe Devanagari" panose="02040503050201020203" pitchFamily="18" charset="0"/>
                          <a:cs typeface="Adobe Devanagari" panose="02040503050201020203" pitchFamily="18" charset="0"/>
                        </a:rPr>
                        <a:t>%</a:t>
                      </a:r>
                    </a:p>
                  </a:txBody>
                  <a:tcPr anchor="ctr"/>
                </a:tc>
                <a:extLst>
                  <a:ext uri="{0D108BD9-81ED-4DB2-BD59-A6C34878D82A}">
                    <a16:rowId xmlns:a16="http://schemas.microsoft.com/office/drawing/2014/main" val="10000"/>
                  </a:ext>
                </a:extLst>
              </a:tr>
              <a:tr h="345241">
                <a:tc>
                  <a:txBody>
                    <a:bodyPr/>
                    <a:lstStyle/>
                    <a:p>
                      <a:pPr algn="l"/>
                      <a:r>
                        <a:rPr lang="fr-FR" sz="1700" noProof="1">
                          <a:latin typeface="Adobe Devanagari" panose="02040503050201020203" pitchFamily="18" charset="0"/>
                          <a:cs typeface="Adobe Devanagari" panose="02040503050201020203" pitchFamily="18" charset="0"/>
                        </a:rPr>
                        <a:t>Administration générale</a:t>
                      </a:r>
                    </a:p>
                  </a:txBody>
                  <a:tcPr anchor="ctr"/>
                </a:tc>
                <a:tc>
                  <a:txBody>
                    <a:bodyPr/>
                    <a:lstStyle/>
                    <a:p>
                      <a:pPr algn="r"/>
                      <a:r>
                        <a:rPr lang="fr-FR" sz="1700" noProof="1">
                          <a:latin typeface="Adobe Devanagari" panose="02040503050201020203" pitchFamily="18" charset="0"/>
                          <a:cs typeface="Adobe Devanagari" panose="02040503050201020203" pitchFamily="18" charset="0"/>
                        </a:rPr>
                        <a:t>631 316 $</a:t>
                      </a:r>
                    </a:p>
                  </a:txBody>
                  <a:tcPr anchor="ctr"/>
                </a:tc>
                <a:tc>
                  <a:txBody>
                    <a:bodyPr/>
                    <a:lstStyle/>
                    <a:p>
                      <a:pPr algn="r"/>
                      <a:r>
                        <a:rPr lang="fr-FR" sz="1700" noProof="1">
                          <a:latin typeface="Adobe Devanagari" panose="02040503050201020203" pitchFamily="18" charset="0"/>
                          <a:cs typeface="Adobe Devanagari" panose="02040503050201020203" pitchFamily="18" charset="0"/>
                        </a:rPr>
                        <a:t>686 650 $</a:t>
                      </a:r>
                    </a:p>
                  </a:txBody>
                  <a:tcPr anchor="ctr"/>
                </a:tc>
                <a:tc>
                  <a:txBody>
                    <a:bodyPr/>
                    <a:lstStyle/>
                    <a:p>
                      <a:pPr algn="ctr"/>
                      <a:endParaRPr lang="fr-FR" sz="1700" noProof="1">
                        <a:latin typeface="Adobe Devanagari" panose="02040503050201020203" pitchFamily="18" charset="0"/>
                        <a:cs typeface="Adobe Devanagari" panose="02040503050201020203" pitchFamily="18" charset="0"/>
                      </a:endParaRPr>
                    </a:p>
                  </a:txBody>
                  <a:tcPr anchor="ctr"/>
                </a:tc>
                <a:extLst>
                  <a:ext uri="{0D108BD9-81ED-4DB2-BD59-A6C34878D82A}">
                    <a16:rowId xmlns:a16="http://schemas.microsoft.com/office/drawing/2014/main" val="10001"/>
                  </a:ext>
                </a:extLst>
              </a:tr>
              <a:tr h="345241">
                <a:tc>
                  <a:txBody>
                    <a:bodyPr/>
                    <a:lstStyle/>
                    <a:p>
                      <a:pPr algn="l"/>
                      <a:r>
                        <a:rPr lang="fr-FR" sz="1700" noProof="1">
                          <a:latin typeface="Adobe Devanagari" panose="02040503050201020203" pitchFamily="18" charset="0"/>
                          <a:cs typeface="Adobe Devanagari" panose="02040503050201020203" pitchFamily="18" charset="0"/>
                        </a:rPr>
                        <a:t>Sécurité publique (police et incendie)</a:t>
                      </a:r>
                    </a:p>
                  </a:txBody>
                  <a:tcPr anchor="ctr"/>
                </a:tc>
                <a:tc>
                  <a:txBody>
                    <a:bodyPr/>
                    <a:lstStyle/>
                    <a:p>
                      <a:pPr algn="r"/>
                      <a:r>
                        <a:rPr lang="fr-FR" sz="1700" noProof="1">
                          <a:latin typeface="Adobe Devanagari" panose="02040503050201020203" pitchFamily="18" charset="0"/>
                          <a:cs typeface="Adobe Devanagari" panose="02040503050201020203" pitchFamily="18" charset="0"/>
                        </a:rPr>
                        <a:t>458 347 $</a:t>
                      </a:r>
                    </a:p>
                  </a:txBody>
                  <a:tcPr anchor="ctr"/>
                </a:tc>
                <a:tc>
                  <a:txBody>
                    <a:bodyPr/>
                    <a:lstStyle/>
                    <a:p>
                      <a:pPr algn="r"/>
                      <a:r>
                        <a:rPr lang="fr-FR" sz="1700" noProof="1">
                          <a:latin typeface="Adobe Devanagari" panose="02040503050201020203" pitchFamily="18" charset="0"/>
                          <a:cs typeface="Adobe Devanagari" panose="02040503050201020203" pitchFamily="18" charset="0"/>
                        </a:rPr>
                        <a:t>501 022 $</a:t>
                      </a:r>
                    </a:p>
                  </a:txBody>
                  <a:tcPr anchor="ctr"/>
                </a:tc>
                <a:tc>
                  <a:txBody>
                    <a:bodyPr/>
                    <a:lstStyle/>
                    <a:p>
                      <a:pPr algn="ctr"/>
                      <a:endParaRPr lang="fr-FR" sz="1700" noProof="1">
                        <a:latin typeface="Adobe Devanagari" panose="02040503050201020203" pitchFamily="18" charset="0"/>
                        <a:cs typeface="Adobe Devanagari" panose="02040503050201020203" pitchFamily="18" charset="0"/>
                      </a:endParaRPr>
                    </a:p>
                  </a:txBody>
                  <a:tcPr anchor="ctr"/>
                </a:tc>
                <a:extLst>
                  <a:ext uri="{0D108BD9-81ED-4DB2-BD59-A6C34878D82A}">
                    <a16:rowId xmlns:a16="http://schemas.microsoft.com/office/drawing/2014/main" val="248190136"/>
                  </a:ext>
                </a:extLst>
              </a:tr>
              <a:tr h="345241">
                <a:tc>
                  <a:txBody>
                    <a:bodyPr/>
                    <a:lstStyle/>
                    <a:p>
                      <a:pPr algn="l"/>
                      <a:r>
                        <a:rPr lang="fr-FR" sz="1700" noProof="1">
                          <a:latin typeface="Adobe Devanagari" panose="02040503050201020203" pitchFamily="18" charset="0"/>
                          <a:cs typeface="Adobe Devanagari" panose="02040503050201020203" pitchFamily="18" charset="0"/>
                        </a:rPr>
                        <a:t>Transport (voirie &amp; déneigement)</a:t>
                      </a:r>
                    </a:p>
                  </a:txBody>
                  <a:tcPr anchor="ctr"/>
                </a:tc>
                <a:tc>
                  <a:txBody>
                    <a:bodyPr/>
                    <a:lstStyle/>
                    <a:p>
                      <a:pPr algn="r"/>
                      <a:r>
                        <a:rPr lang="fr-FR" sz="1700" noProof="1">
                          <a:latin typeface="Adobe Devanagari" panose="02040503050201020203" pitchFamily="18" charset="0"/>
                          <a:cs typeface="Adobe Devanagari" panose="02040503050201020203" pitchFamily="18" charset="0"/>
                        </a:rPr>
                        <a:t>557 041 $</a:t>
                      </a:r>
                    </a:p>
                  </a:txBody>
                  <a:tcPr anchor="ctr"/>
                </a:tc>
                <a:tc>
                  <a:txBody>
                    <a:bodyPr/>
                    <a:lstStyle/>
                    <a:p>
                      <a:pPr algn="r"/>
                      <a:r>
                        <a:rPr lang="fr-FR" sz="1700" noProof="1">
                          <a:latin typeface="Adobe Devanagari" panose="02040503050201020203" pitchFamily="18" charset="0"/>
                          <a:cs typeface="Adobe Devanagari" panose="02040503050201020203" pitchFamily="18" charset="0"/>
                        </a:rPr>
                        <a:t>518 843 $</a:t>
                      </a:r>
                    </a:p>
                  </a:txBody>
                  <a:tcPr anchor="ctr"/>
                </a:tc>
                <a:tc>
                  <a:txBody>
                    <a:bodyPr/>
                    <a:lstStyle/>
                    <a:p>
                      <a:pPr algn="r"/>
                      <a:endParaRPr lang="fr-FR" sz="1700" noProof="1">
                        <a:latin typeface="Adobe Devanagari" panose="02040503050201020203" pitchFamily="18" charset="0"/>
                        <a:cs typeface="Adobe Devanagari" panose="02040503050201020203" pitchFamily="18" charset="0"/>
                      </a:endParaRPr>
                    </a:p>
                  </a:txBody>
                  <a:tcPr anchor="ctr"/>
                </a:tc>
                <a:extLst>
                  <a:ext uri="{0D108BD9-81ED-4DB2-BD59-A6C34878D82A}">
                    <a16:rowId xmlns:a16="http://schemas.microsoft.com/office/drawing/2014/main" val="104179857"/>
                  </a:ext>
                </a:extLst>
              </a:tr>
              <a:tr h="345241">
                <a:tc>
                  <a:txBody>
                    <a:bodyPr/>
                    <a:lstStyle/>
                    <a:p>
                      <a:pPr algn="l"/>
                      <a:r>
                        <a:rPr lang="fr-FR" sz="1700" noProof="1">
                          <a:latin typeface="Adobe Devanagari" panose="02040503050201020203" pitchFamily="18" charset="0"/>
                          <a:cs typeface="Adobe Devanagari" panose="02040503050201020203" pitchFamily="18" charset="0"/>
                        </a:rPr>
                        <a:t>Transport collectif </a:t>
                      </a:r>
                    </a:p>
                  </a:txBody>
                  <a:tcPr anchor="ctr"/>
                </a:tc>
                <a:tc>
                  <a:txBody>
                    <a:bodyPr/>
                    <a:lstStyle/>
                    <a:p>
                      <a:pPr algn="r"/>
                      <a:r>
                        <a:rPr lang="fr-FR" sz="1700" noProof="1">
                          <a:latin typeface="Adobe Devanagari" panose="02040503050201020203" pitchFamily="18" charset="0"/>
                          <a:cs typeface="Adobe Devanagari" panose="02040503050201020203" pitchFamily="18" charset="0"/>
                        </a:rPr>
                        <a:t>28 770 $</a:t>
                      </a:r>
                    </a:p>
                  </a:txBody>
                  <a:tcPr anchor="ctr"/>
                </a:tc>
                <a:tc>
                  <a:txBody>
                    <a:bodyPr/>
                    <a:lstStyle/>
                    <a:p>
                      <a:pPr algn="r"/>
                      <a:r>
                        <a:rPr lang="fr-FR" sz="1700" noProof="1">
                          <a:latin typeface="Adobe Devanagari" panose="02040503050201020203" pitchFamily="18" charset="0"/>
                          <a:cs typeface="Adobe Devanagari" panose="02040503050201020203" pitchFamily="18" charset="0"/>
                        </a:rPr>
                        <a:t>40 603 $</a:t>
                      </a:r>
                    </a:p>
                  </a:txBody>
                  <a:tcPr anchor="ctr"/>
                </a:tc>
                <a:tc>
                  <a:txBody>
                    <a:bodyPr/>
                    <a:lstStyle/>
                    <a:p>
                      <a:pPr algn="r"/>
                      <a:endParaRPr lang="fr-FR" sz="1700" noProof="1">
                        <a:latin typeface="Adobe Devanagari" panose="02040503050201020203" pitchFamily="18" charset="0"/>
                        <a:cs typeface="Adobe Devanagari" panose="02040503050201020203" pitchFamily="18" charset="0"/>
                      </a:endParaRPr>
                    </a:p>
                  </a:txBody>
                  <a:tcPr anchor="ctr"/>
                </a:tc>
                <a:extLst>
                  <a:ext uri="{0D108BD9-81ED-4DB2-BD59-A6C34878D82A}">
                    <a16:rowId xmlns:a16="http://schemas.microsoft.com/office/drawing/2014/main" val="3586385026"/>
                  </a:ext>
                </a:extLst>
              </a:tr>
              <a:tr h="345241">
                <a:tc>
                  <a:txBody>
                    <a:bodyPr/>
                    <a:lstStyle/>
                    <a:p>
                      <a:pPr algn="l"/>
                      <a:r>
                        <a:rPr lang="fr-FR" sz="1700" noProof="1">
                          <a:latin typeface="Adobe Devanagari" panose="02040503050201020203" pitchFamily="18" charset="0"/>
                          <a:cs typeface="Adobe Devanagari" panose="02040503050201020203" pitchFamily="18" charset="0"/>
                        </a:rPr>
                        <a:t>Hygiène du milieu – Aqueduc</a:t>
                      </a:r>
                    </a:p>
                  </a:txBody>
                  <a:tcPr anchor="ctr"/>
                </a:tc>
                <a:tc>
                  <a:txBody>
                    <a:bodyPr/>
                    <a:lstStyle/>
                    <a:p>
                      <a:pPr algn="r"/>
                      <a:r>
                        <a:rPr lang="fr-FR" sz="1700" noProof="1">
                          <a:latin typeface="Adobe Devanagari" panose="02040503050201020203" pitchFamily="18" charset="0"/>
                          <a:cs typeface="Adobe Devanagari" panose="02040503050201020203" pitchFamily="18" charset="0"/>
                        </a:rPr>
                        <a:t>160 672 $</a:t>
                      </a:r>
                    </a:p>
                  </a:txBody>
                  <a:tcPr anchor="ctr"/>
                </a:tc>
                <a:tc>
                  <a:txBody>
                    <a:bodyPr/>
                    <a:lstStyle/>
                    <a:p>
                      <a:pPr algn="r"/>
                      <a:r>
                        <a:rPr lang="fr-FR" sz="1700" noProof="1">
                          <a:latin typeface="Adobe Devanagari" panose="02040503050201020203" pitchFamily="18" charset="0"/>
                          <a:cs typeface="Adobe Devanagari" panose="02040503050201020203" pitchFamily="18" charset="0"/>
                        </a:rPr>
                        <a:t>172 952 $</a:t>
                      </a:r>
                    </a:p>
                  </a:txBody>
                  <a:tcPr anchor="ctr"/>
                </a:tc>
                <a:tc>
                  <a:txBody>
                    <a:bodyPr/>
                    <a:lstStyle/>
                    <a:p>
                      <a:pPr algn="r"/>
                      <a:endParaRPr lang="fr-FR" sz="1700" noProof="1">
                        <a:latin typeface="Adobe Devanagari" panose="02040503050201020203" pitchFamily="18" charset="0"/>
                        <a:cs typeface="Adobe Devanagari" panose="02040503050201020203" pitchFamily="18" charset="0"/>
                      </a:endParaRPr>
                    </a:p>
                  </a:txBody>
                  <a:tcPr anchor="ctr"/>
                </a:tc>
                <a:extLst>
                  <a:ext uri="{0D108BD9-81ED-4DB2-BD59-A6C34878D82A}">
                    <a16:rowId xmlns:a16="http://schemas.microsoft.com/office/drawing/2014/main" val="2816077915"/>
                  </a:ext>
                </a:extLst>
              </a:tr>
              <a:tr h="345241">
                <a:tc>
                  <a:txBody>
                    <a:bodyPr/>
                    <a:lstStyle/>
                    <a:p>
                      <a:pPr algn="l"/>
                      <a:r>
                        <a:rPr lang="fr-FR" sz="1700" noProof="1">
                          <a:latin typeface="Adobe Devanagari" panose="02040503050201020203" pitchFamily="18" charset="0"/>
                          <a:cs typeface="Adobe Devanagari" panose="02040503050201020203" pitchFamily="18" charset="0"/>
                        </a:rPr>
                        <a:t>Hygiène du milieu – Traitement des eaux usées</a:t>
                      </a:r>
                    </a:p>
                  </a:txBody>
                  <a:tcPr anchor="ctr"/>
                </a:tc>
                <a:tc>
                  <a:txBody>
                    <a:bodyPr/>
                    <a:lstStyle/>
                    <a:p>
                      <a:pPr algn="r"/>
                      <a:r>
                        <a:rPr lang="fr-FR" sz="1700" noProof="1">
                          <a:latin typeface="Adobe Devanagari" panose="02040503050201020203" pitchFamily="18" charset="0"/>
                          <a:cs typeface="Adobe Devanagari" panose="02040503050201020203" pitchFamily="18" charset="0"/>
                        </a:rPr>
                        <a:t>410 890 $</a:t>
                      </a:r>
                    </a:p>
                  </a:txBody>
                  <a:tcPr anchor="ctr"/>
                </a:tc>
                <a:tc>
                  <a:txBody>
                    <a:bodyPr/>
                    <a:lstStyle/>
                    <a:p>
                      <a:pPr algn="r"/>
                      <a:r>
                        <a:rPr lang="fr-FR" sz="1700" noProof="1">
                          <a:latin typeface="Adobe Devanagari" panose="02040503050201020203" pitchFamily="18" charset="0"/>
                          <a:cs typeface="Adobe Devanagari" panose="02040503050201020203" pitchFamily="18" charset="0"/>
                        </a:rPr>
                        <a:t>305 114 $</a:t>
                      </a:r>
                    </a:p>
                  </a:txBody>
                  <a:tcPr anchor="ctr"/>
                </a:tc>
                <a:tc>
                  <a:txBody>
                    <a:bodyPr/>
                    <a:lstStyle/>
                    <a:p>
                      <a:pPr algn="r"/>
                      <a:endParaRPr lang="fr-FR" sz="1700" noProof="1">
                        <a:latin typeface="Adobe Devanagari" panose="02040503050201020203" pitchFamily="18" charset="0"/>
                        <a:cs typeface="Adobe Devanagari" panose="02040503050201020203" pitchFamily="18" charset="0"/>
                      </a:endParaRPr>
                    </a:p>
                  </a:txBody>
                  <a:tcPr anchor="ctr"/>
                </a:tc>
                <a:extLst>
                  <a:ext uri="{0D108BD9-81ED-4DB2-BD59-A6C34878D82A}">
                    <a16:rowId xmlns:a16="http://schemas.microsoft.com/office/drawing/2014/main" val="2537166712"/>
                  </a:ext>
                </a:extLst>
              </a:tr>
              <a:tr h="3452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700" noProof="1">
                          <a:latin typeface="Adobe Devanagari" panose="02040503050201020203" pitchFamily="18" charset="0"/>
                          <a:cs typeface="Adobe Devanagari" panose="02040503050201020203" pitchFamily="18" charset="0"/>
                        </a:rPr>
                        <a:t>Hygiène du milieu – Matières résiduelles</a:t>
                      </a:r>
                    </a:p>
                  </a:txBody>
                  <a:tcPr anchor="ctr"/>
                </a:tc>
                <a:tc>
                  <a:txBody>
                    <a:bodyPr/>
                    <a:lstStyle/>
                    <a:p>
                      <a:pPr algn="r"/>
                      <a:r>
                        <a:rPr lang="fr-FR" sz="1700" noProof="1">
                          <a:latin typeface="Adobe Devanagari" panose="02040503050201020203" pitchFamily="18" charset="0"/>
                          <a:cs typeface="Adobe Devanagari" panose="02040503050201020203" pitchFamily="18" charset="0"/>
                        </a:rPr>
                        <a:t>305 161 $</a:t>
                      </a:r>
                    </a:p>
                  </a:txBody>
                  <a:tcPr anchor="ctr"/>
                </a:tc>
                <a:tc>
                  <a:txBody>
                    <a:bodyPr/>
                    <a:lstStyle/>
                    <a:p>
                      <a:pPr algn="r"/>
                      <a:r>
                        <a:rPr lang="fr-FR" sz="1700" noProof="1">
                          <a:latin typeface="Adobe Devanagari" panose="02040503050201020203" pitchFamily="18" charset="0"/>
                          <a:cs typeface="Adobe Devanagari" panose="02040503050201020203" pitchFamily="18" charset="0"/>
                        </a:rPr>
                        <a:t>310 483 $</a:t>
                      </a:r>
                    </a:p>
                  </a:txBody>
                  <a:tcPr anchor="ctr"/>
                </a:tc>
                <a:tc>
                  <a:txBody>
                    <a:bodyPr/>
                    <a:lstStyle/>
                    <a:p>
                      <a:pPr algn="r"/>
                      <a:endParaRPr lang="fr-FR" sz="1700" noProof="1">
                        <a:latin typeface="Adobe Devanagari" panose="02040503050201020203" pitchFamily="18" charset="0"/>
                        <a:cs typeface="Adobe Devanagari" panose="02040503050201020203" pitchFamily="18" charset="0"/>
                      </a:endParaRPr>
                    </a:p>
                  </a:txBody>
                  <a:tcPr anchor="ctr"/>
                </a:tc>
                <a:extLst>
                  <a:ext uri="{0D108BD9-81ED-4DB2-BD59-A6C34878D82A}">
                    <a16:rowId xmlns:a16="http://schemas.microsoft.com/office/drawing/2014/main" val="1201774261"/>
                  </a:ext>
                </a:extLst>
              </a:tr>
              <a:tr h="3452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700" noProof="1">
                          <a:latin typeface="Adobe Devanagari" panose="02040503050201020203" pitchFamily="18" charset="0"/>
                          <a:cs typeface="Adobe Devanagari" panose="02040503050201020203" pitchFamily="18" charset="0"/>
                        </a:rPr>
                        <a:t>Hygiène du milieu – Environnement</a:t>
                      </a:r>
                    </a:p>
                  </a:txBody>
                  <a:tcPr anchor="ctr"/>
                </a:tc>
                <a:tc>
                  <a:txBody>
                    <a:bodyPr/>
                    <a:lstStyle/>
                    <a:p>
                      <a:pPr algn="r"/>
                      <a:r>
                        <a:rPr lang="fr-FR" sz="1700" noProof="1">
                          <a:latin typeface="Adobe Devanagari" panose="02040503050201020203" pitchFamily="18" charset="0"/>
                          <a:cs typeface="Adobe Devanagari" panose="02040503050201020203" pitchFamily="18" charset="0"/>
                        </a:rPr>
                        <a:t>18 050 $</a:t>
                      </a:r>
                    </a:p>
                  </a:txBody>
                  <a:tcPr anchor="ctr"/>
                </a:tc>
                <a:tc>
                  <a:txBody>
                    <a:bodyPr/>
                    <a:lstStyle/>
                    <a:p>
                      <a:pPr algn="r"/>
                      <a:r>
                        <a:rPr lang="fr-FR" sz="1700" noProof="1">
                          <a:latin typeface="Adobe Devanagari" panose="02040503050201020203" pitchFamily="18" charset="0"/>
                          <a:cs typeface="Adobe Devanagari" panose="02040503050201020203" pitchFamily="18" charset="0"/>
                        </a:rPr>
                        <a:t>17 927 $</a:t>
                      </a:r>
                    </a:p>
                  </a:txBody>
                  <a:tcPr anchor="ctr"/>
                </a:tc>
                <a:tc>
                  <a:txBody>
                    <a:bodyPr/>
                    <a:lstStyle/>
                    <a:p>
                      <a:pPr algn="r"/>
                      <a:endParaRPr lang="fr-FR" sz="1700" noProof="1">
                        <a:latin typeface="Adobe Devanagari" panose="02040503050201020203" pitchFamily="18" charset="0"/>
                        <a:cs typeface="Adobe Devanagari" panose="02040503050201020203" pitchFamily="18" charset="0"/>
                      </a:endParaRPr>
                    </a:p>
                  </a:txBody>
                  <a:tcPr anchor="ctr"/>
                </a:tc>
                <a:extLst>
                  <a:ext uri="{0D108BD9-81ED-4DB2-BD59-A6C34878D82A}">
                    <a16:rowId xmlns:a16="http://schemas.microsoft.com/office/drawing/2014/main" val="835594222"/>
                  </a:ext>
                </a:extLst>
              </a:tr>
              <a:tr h="3452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700" noProof="1">
                          <a:latin typeface="Adobe Devanagari" panose="02040503050201020203" pitchFamily="18" charset="0"/>
                          <a:cs typeface="Adobe Devanagari" panose="02040503050201020203" pitchFamily="18" charset="0"/>
                        </a:rPr>
                        <a:t>Santé et bien-être</a:t>
                      </a:r>
                    </a:p>
                  </a:txBody>
                  <a:tcPr anchor="ctr"/>
                </a:tc>
                <a:tc>
                  <a:txBody>
                    <a:bodyPr/>
                    <a:lstStyle/>
                    <a:p>
                      <a:pPr algn="r"/>
                      <a:r>
                        <a:rPr lang="fr-FR" sz="1700" noProof="1">
                          <a:latin typeface="Adobe Devanagari" panose="02040503050201020203" pitchFamily="18" charset="0"/>
                          <a:cs typeface="Adobe Devanagari" panose="02040503050201020203" pitchFamily="18" charset="0"/>
                        </a:rPr>
                        <a:t>3 839 $</a:t>
                      </a:r>
                    </a:p>
                  </a:txBody>
                  <a:tcPr anchor="ctr"/>
                </a:tc>
                <a:tc>
                  <a:txBody>
                    <a:bodyPr/>
                    <a:lstStyle/>
                    <a:p>
                      <a:pPr algn="r"/>
                      <a:r>
                        <a:rPr lang="fr-FR" sz="1700" noProof="1">
                          <a:latin typeface="Adobe Devanagari" panose="02040503050201020203" pitchFamily="18" charset="0"/>
                          <a:cs typeface="Adobe Devanagari" panose="02040503050201020203" pitchFamily="18" charset="0"/>
                        </a:rPr>
                        <a:t>5 300 $</a:t>
                      </a:r>
                    </a:p>
                  </a:txBody>
                  <a:tcPr anchor="ctr"/>
                </a:tc>
                <a:tc>
                  <a:txBody>
                    <a:bodyPr/>
                    <a:lstStyle/>
                    <a:p>
                      <a:pPr algn="r"/>
                      <a:endParaRPr lang="fr-FR" sz="1700" noProof="1">
                        <a:latin typeface="Adobe Devanagari" panose="02040503050201020203" pitchFamily="18" charset="0"/>
                        <a:cs typeface="Adobe Devanagari" panose="02040503050201020203" pitchFamily="18" charset="0"/>
                      </a:endParaRPr>
                    </a:p>
                  </a:txBody>
                  <a:tcPr anchor="ctr"/>
                </a:tc>
                <a:extLst>
                  <a:ext uri="{0D108BD9-81ED-4DB2-BD59-A6C34878D82A}">
                    <a16:rowId xmlns:a16="http://schemas.microsoft.com/office/drawing/2014/main" val="1822240633"/>
                  </a:ext>
                </a:extLst>
              </a:tr>
              <a:tr h="3452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700" noProof="1">
                          <a:latin typeface="Adobe Devanagari" panose="02040503050201020203" pitchFamily="18" charset="0"/>
                          <a:cs typeface="Adobe Devanagari" panose="02040503050201020203" pitchFamily="18" charset="0"/>
                        </a:rPr>
                        <a:t>Aménagement, urbanisme et développement</a:t>
                      </a:r>
                    </a:p>
                  </a:txBody>
                  <a:tcPr anchor="ctr"/>
                </a:tc>
                <a:tc>
                  <a:txBody>
                    <a:bodyPr/>
                    <a:lstStyle/>
                    <a:p>
                      <a:pPr algn="r"/>
                      <a:r>
                        <a:rPr lang="fr-FR" sz="1700" noProof="1">
                          <a:latin typeface="Adobe Devanagari" panose="02040503050201020203" pitchFamily="18" charset="0"/>
                          <a:cs typeface="Adobe Devanagari" panose="02040503050201020203" pitchFamily="18" charset="0"/>
                        </a:rPr>
                        <a:t>139 666 $</a:t>
                      </a:r>
                    </a:p>
                  </a:txBody>
                  <a:tcPr anchor="ctr"/>
                </a:tc>
                <a:tc>
                  <a:txBody>
                    <a:bodyPr/>
                    <a:lstStyle/>
                    <a:p>
                      <a:pPr algn="r"/>
                      <a:r>
                        <a:rPr lang="fr-FR" sz="1700" noProof="1">
                          <a:latin typeface="Adobe Devanagari" panose="02040503050201020203" pitchFamily="18" charset="0"/>
                          <a:cs typeface="Adobe Devanagari" panose="02040503050201020203" pitchFamily="18" charset="0"/>
                        </a:rPr>
                        <a:t>144 893 $</a:t>
                      </a:r>
                    </a:p>
                  </a:txBody>
                  <a:tcPr anchor="ctr"/>
                </a:tc>
                <a:tc>
                  <a:txBody>
                    <a:bodyPr/>
                    <a:lstStyle/>
                    <a:p>
                      <a:pPr algn="r"/>
                      <a:endParaRPr lang="fr-FR" sz="1700" noProof="1">
                        <a:latin typeface="Adobe Devanagari" panose="02040503050201020203" pitchFamily="18" charset="0"/>
                        <a:cs typeface="Adobe Devanagari" panose="02040503050201020203" pitchFamily="18" charset="0"/>
                      </a:endParaRPr>
                    </a:p>
                  </a:txBody>
                  <a:tcPr anchor="ctr"/>
                </a:tc>
                <a:extLst>
                  <a:ext uri="{0D108BD9-81ED-4DB2-BD59-A6C34878D82A}">
                    <a16:rowId xmlns:a16="http://schemas.microsoft.com/office/drawing/2014/main" val="1430605157"/>
                  </a:ext>
                </a:extLst>
              </a:tr>
              <a:tr h="3452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700" noProof="1">
                          <a:latin typeface="Adobe Devanagari" panose="02040503050201020203" pitchFamily="18" charset="0"/>
                          <a:cs typeface="Adobe Devanagari" panose="02040503050201020203" pitchFamily="18" charset="0"/>
                        </a:rPr>
                        <a:t>Loisirs et cultures</a:t>
                      </a:r>
                    </a:p>
                  </a:txBody>
                  <a:tcPr anchor="ctr"/>
                </a:tc>
                <a:tc>
                  <a:txBody>
                    <a:bodyPr/>
                    <a:lstStyle/>
                    <a:p>
                      <a:pPr algn="r"/>
                      <a:r>
                        <a:rPr lang="fr-FR" sz="1700" noProof="1">
                          <a:latin typeface="Adobe Devanagari" panose="02040503050201020203" pitchFamily="18" charset="0"/>
                          <a:cs typeface="Adobe Devanagari" panose="02040503050201020203" pitchFamily="18" charset="0"/>
                        </a:rPr>
                        <a:t>351 801 $</a:t>
                      </a:r>
                    </a:p>
                  </a:txBody>
                  <a:tcPr anchor="ctr"/>
                </a:tc>
                <a:tc>
                  <a:txBody>
                    <a:bodyPr/>
                    <a:lstStyle/>
                    <a:p>
                      <a:pPr algn="r"/>
                      <a:r>
                        <a:rPr lang="fr-FR" sz="1700" noProof="1">
                          <a:latin typeface="Adobe Devanagari" panose="02040503050201020203" pitchFamily="18" charset="0"/>
                          <a:cs typeface="Adobe Devanagari" panose="02040503050201020203" pitchFamily="18" charset="0"/>
                        </a:rPr>
                        <a:t> 368 060 $</a:t>
                      </a:r>
                    </a:p>
                  </a:txBody>
                  <a:tcPr anchor="ctr"/>
                </a:tc>
                <a:tc>
                  <a:txBody>
                    <a:bodyPr/>
                    <a:lstStyle/>
                    <a:p>
                      <a:pPr algn="r"/>
                      <a:endParaRPr lang="fr-FR" sz="1700" noProof="1">
                        <a:latin typeface="Adobe Devanagari" panose="02040503050201020203" pitchFamily="18" charset="0"/>
                        <a:cs typeface="Adobe Devanagari" panose="02040503050201020203" pitchFamily="18" charset="0"/>
                      </a:endParaRPr>
                    </a:p>
                  </a:txBody>
                  <a:tcPr anchor="ctr"/>
                </a:tc>
                <a:extLst>
                  <a:ext uri="{0D108BD9-81ED-4DB2-BD59-A6C34878D82A}">
                    <a16:rowId xmlns:a16="http://schemas.microsoft.com/office/drawing/2014/main" val="998836873"/>
                  </a:ext>
                </a:extLst>
              </a:tr>
              <a:tr h="3452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700" noProof="1">
                          <a:latin typeface="Adobe Devanagari" panose="02040503050201020203" pitchFamily="18" charset="0"/>
                          <a:cs typeface="Adobe Devanagari" panose="02040503050201020203" pitchFamily="18" charset="0"/>
                        </a:rPr>
                        <a:t>Frais de financement et remboursement de dettes</a:t>
                      </a:r>
                    </a:p>
                  </a:txBody>
                  <a:tcPr anchor="ctr"/>
                </a:tc>
                <a:tc>
                  <a:txBody>
                    <a:bodyPr/>
                    <a:lstStyle/>
                    <a:p>
                      <a:pPr algn="r"/>
                      <a:r>
                        <a:rPr lang="fr-FR" sz="1700" noProof="1">
                          <a:latin typeface="Adobe Devanagari" panose="02040503050201020203" pitchFamily="18" charset="0"/>
                          <a:cs typeface="Adobe Devanagari" panose="02040503050201020203" pitchFamily="18" charset="0"/>
                        </a:rPr>
                        <a:t>93 073 $</a:t>
                      </a:r>
                    </a:p>
                  </a:txBody>
                  <a:tcPr anchor="ctr"/>
                </a:tc>
                <a:tc>
                  <a:txBody>
                    <a:bodyPr/>
                    <a:lstStyle/>
                    <a:p>
                      <a:pPr algn="r"/>
                      <a:r>
                        <a:rPr lang="fr-FR" sz="1700" noProof="1">
                          <a:latin typeface="Adobe Devanagari" panose="02040503050201020203" pitchFamily="18" charset="0"/>
                          <a:cs typeface="Adobe Devanagari" panose="02040503050201020203" pitchFamily="18" charset="0"/>
                        </a:rPr>
                        <a:t>126 739 $</a:t>
                      </a:r>
                    </a:p>
                  </a:txBody>
                  <a:tcPr anchor="ctr"/>
                </a:tc>
                <a:tc>
                  <a:txBody>
                    <a:bodyPr/>
                    <a:lstStyle/>
                    <a:p>
                      <a:pPr algn="r"/>
                      <a:endParaRPr lang="fr-FR" sz="1700" noProof="1">
                        <a:latin typeface="Adobe Devanagari" panose="02040503050201020203" pitchFamily="18" charset="0"/>
                        <a:cs typeface="Adobe Devanagari" panose="02040503050201020203" pitchFamily="18" charset="0"/>
                      </a:endParaRPr>
                    </a:p>
                  </a:txBody>
                  <a:tcPr anchor="ctr"/>
                </a:tc>
                <a:extLst>
                  <a:ext uri="{0D108BD9-81ED-4DB2-BD59-A6C34878D82A}">
                    <a16:rowId xmlns:a16="http://schemas.microsoft.com/office/drawing/2014/main" val="629332461"/>
                  </a:ext>
                </a:extLst>
              </a:tr>
              <a:tr h="3452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700" noProof="1">
                          <a:latin typeface="Adobe Devanagari" panose="02040503050201020203" pitchFamily="18" charset="0"/>
                          <a:cs typeface="Adobe Devanagari" panose="02040503050201020203" pitchFamily="18" charset="0"/>
                        </a:rPr>
                        <a:t>Affectations</a:t>
                      </a:r>
                    </a:p>
                  </a:txBody>
                  <a:tcPr anchor="ctr"/>
                </a:tc>
                <a:tc>
                  <a:txBody>
                    <a:bodyPr/>
                    <a:lstStyle/>
                    <a:p>
                      <a:pPr algn="r"/>
                      <a:r>
                        <a:rPr lang="fr-FR" sz="1700" noProof="1">
                          <a:latin typeface="Adobe Devanagari" panose="02040503050201020203" pitchFamily="18" charset="0"/>
                          <a:cs typeface="Adobe Devanagari" panose="02040503050201020203" pitchFamily="18" charset="0"/>
                        </a:rPr>
                        <a:t>84 200 $</a:t>
                      </a:r>
                    </a:p>
                  </a:txBody>
                  <a:tcPr anchor="ctr"/>
                </a:tc>
                <a:tc>
                  <a:txBody>
                    <a:bodyPr/>
                    <a:lstStyle/>
                    <a:p>
                      <a:pPr algn="r"/>
                      <a:r>
                        <a:rPr lang="fr-FR" sz="1700" noProof="1">
                          <a:latin typeface="Adobe Devanagari" panose="02040503050201020203" pitchFamily="18" charset="0"/>
                          <a:cs typeface="Adobe Devanagari" panose="02040503050201020203" pitchFamily="18" charset="0"/>
                        </a:rPr>
                        <a:t>(8 762) $</a:t>
                      </a:r>
                    </a:p>
                  </a:txBody>
                  <a:tcPr anchor="ctr"/>
                </a:tc>
                <a:tc>
                  <a:txBody>
                    <a:bodyPr/>
                    <a:lstStyle/>
                    <a:p>
                      <a:pPr algn="r"/>
                      <a:endParaRPr lang="fr-FR" sz="1700" noProof="1">
                        <a:latin typeface="Adobe Devanagari" panose="02040503050201020203" pitchFamily="18" charset="0"/>
                        <a:cs typeface="Adobe Devanagari" panose="02040503050201020203" pitchFamily="18" charset="0"/>
                      </a:endParaRPr>
                    </a:p>
                  </a:txBody>
                  <a:tcPr anchor="ctr"/>
                </a:tc>
                <a:extLst>
                  <a:ext uri="{0D108BD9-81ED-4DB2-BD59-A6C34878D82A}">
                    <a16:rowId xmlns:a16="http://schemas.microsoft.com/office/drawing/2014/main" val="585334908"/>
                  </a:ext>
                </a:extLst>
              </a:tr>
              <a:tr h="34524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r-FR" sz="1800" b="1" noProof="1">
                          <a:latin typeface="Adobe Devanagari" panose="02040503050201020203" pitchFamily="18" charset="0"/>
                          <a:cs typeface="Adobe Devanagari" panose="02040503050201020203" pitchFamily="18" charset="0"/>
                        </a:rPr>
                        <a:t>TOTAL DES DÉPENSES</a:t>
                      </a:r>
                    </a:p>
                  </a:txBody>
                  <a:tcPr anchor="ctr"/>
                </a:tc>
                <a:tc>
                  <a:txBody>
                    <a:bodyPr/>
                    <a:lstStyle/>
                    <a:p>
                      <a:pPr algn="r"/>
                      <a:r>
                        <a:rPr lang="fr-FR" sz="1800" b="1" noProof="1">
                          <a:latin typeface="Adobe Devanagari" panose="02040503050201020203" pitchFamily="18" charset="0"/>
                          <a:cs typeface="Adobe Devanagari" panose="02040503050201020203" pitchFamily="18" charset="0"/>
                        </a:rPr>
                        <a:t>3 242 826 $</a:t>
                      </a:r>
                    </a:p>
                  </a:txBody>
                  <a:tcPr anchor="ctr"/>
                </a:tc>
                <a:tc>
                  <a:txBody>
                    <a:bodyPr/>
                    <a:lstStyle/>
                    <a:p>
                      <a:pPr algn="r"/>
                      <a:r>
                        <a:rPr lang="fr-FR" sz="1800" b="1" noProof="1">
                          <a:latin typeface="Adobe Devanagari" panose="02040503050201020203" pitchFamily="18" charset="0"/>
                          <a:cs typeface="Adobe Devanagari" panose="02040503050201020203" pitchFamily="18" charset="0"/>
                        </a:rPr>
                        <a:t>3 189 824 $</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r-FR" sz="1800" b="1" noProof="1">
                          <a:latin typeface="Adobe Devanagari" panose="02040503050201020203" pitchFamily="18" charset="0"/>
                          <a:cs typeface="Adobe Devanagari" panose="02040503050201020203" pitchFamily="18" charset="0"/>
                        </a:rPr>
                        <a:t>1.65%</a:t>
                      </a:r>
                    </a:p>
                  </a:txBody>
                  <a:tcPr anchor="ctr"/>
                </a:tc>
                <a:extLst>
                  <a:ext uri="{0D108BD9-81ED-4DB2-BD59-A6C34878D82A}">
                    <a16:rowId xmlns:a16="http://schemas.microsoft.com/office/drawing/2014/main" val="816185843"/>
                  </a:ext>
                </a:extLst>
              </a:tr>
            </a:tbl>
          </a:graphicData>
        </a:graphic>
      </p:graphicFrame>
      <p:sp>
        <p:nvSpPr>
          <p:cNvPr id="6" name="Flèche : bas 5">
            <a:extLst>
              <a:ext uri="{FF2B5EF4-FFF2-40B4-BE49-F238E27FC236}">
                <a16:creationId xmlns:a16="http://schemas.microsoft.com/office/drawing/2014/main" id="{1AFAB94C-1BF3-4906-802E-591A0CB6B4F0}"/>
              </a:ext>
            </a:extLst>
          </p:cNvPr>
          <p:cNvSpPr/>
          <p:nvPr/>
        </p:nvSpPr>
        <p:spPr>
          <a:xfrm>
            <a:off x="11022104" y="5988897"/>
            <a:ext cx="98612" cy="1609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4275243080"/>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6757" y="271912"/>
            <a:ext cx="9601200" cy="922156"/>
          </a:xfrm>
        </p:spPr>
        <p:txBody>
          <a:bodyPr>
            <a:normAutofit fontScale="90000"/>
          </a:bodyPr>
          <a:lstStyle/>
          <a:p>
            <a:r>
              <a:rPr lang="fr-FR" noProof="1">
                <a:solidFill>
                  <a:schemeClr val="bg1"/>
                </a:solidFill>
                <a:latin typeface="Adobe Devanagari" panose="02040503050201020203" pitchFamily="18" charset="0"/>
                <a:cs typeface="Adobe Devanagari" panose="02040503050201020203" pitchFamily="18" charset="0"/>
              </a:rPr>
              <a:t>Municipalité de Saint-Chrysostome – Budget 2021 Ventilation des Dépenses %</a:t>
            </a:r>
          </a:p>
        </p:txBody>
      </p:sp>
      <p:graphicFrame>
        <p:nvGraphicFramePr>
          <p:cNvPr id="6" name="Espace réservé du contenu 5" descr="Histogramme groupé" title="Graphique"/>
          <p:cNvGraphicFramePr>
            <a:graphicFrameLocks noGrp="1"/>
          </p:cNvGraphicFramePr>
          <p:nvPr>
            <p:ph idx="1"/>
            <p:extLst>
              <p:ext uri="{D42A27DB-BD31-4B8C-83A1-F6EECF244321}">
                <p14:modId xmlns:p14="http://schemas.microsoft.com/office/powerpoint/2010/main" val="2852940742"/>
              </p:ext>
            </p:extLst>
          </p:nvPr>
        </p:nvGraphicFramePr>
        <p:xfrm>
          <a:off x="218112" y="1438276"/>
          <a:ext cx="11402387" cy="49339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208657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820615" y="1876655"/>
            <a:ext cx="9680049" cy="2849671"/>
          </a:xfrm>
        </p:spPr>
        <p:txBody>
          <a:bodyPr>
            <a:normAutofit/>
          </a:bodyPr>
          <a:lstStyle/>
          <a:p>
            <a:pPr algn="l">
              <a:lnSpc>
                <a:spcPct val="90000"/>
              </a:lnSpc>
            </a:pPr>
            <a:r>
              <a:rPr lang="fr-FR" sz="4700" noProof="1">
                <a:solidFill>
                  <a:srgbClr val="FFFFFF"/>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Municipalité de Saint-Chrysostome</a:t>
            </a:r>
            <a:br>
              <a:rPr lang="fr-FR" sz="4700" noProof="1">
                <a:solidFill>
                  <a:srgbClr val="FFFFFF"/>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br>
            <a:br>
              <a:rPr lang="fr-FR" sz="4700" noProof="1">
                <a:solidFill>
                  <a:srgbClr val="FFFFFF"/>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br>
            <a:r>
              <a:rPr lang="fr-FR" sz="4700" noProof="1">
                <a:solidFill>
                  <a:srgbClr val="FFFFFF"/>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Budget 2021</a:t>
            </a:r>
            <a:br>
              <a:rPr lang="fr-FR" sz="4700" b="1" noProof="1">
                <a:solidFill>
                  <a:srgbClr val="FFFFFF"/>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br>
            <a:r>
              <a:rPr lang="fr-FR" sz="4700" b="1" noProof="1">
                <a:solidFill>
                  <a:srgbClr val="FFFFFF"/>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IMMOBILISATIONS</a:t>
            </a:r>
            <a:endParaRPr lang="fr-FR" sz="4700" noProof="1">
              <a:solidFill>
                <a:srgbClr val="FFFFFF"/>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140903116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430B81-2826-461B-8CC7-19B30F592A3E}"/>
              </a:ext>
            </a:extLst>
          </p:cNvPr>
          <p:cNvSpPr>
            <a:spLocks noGrp="1"/>
          </p:cNvSpPr>
          <p:nvPr>
            <p:ph type="title"/>
          </p:nvPr>
        </p:nvSpPr>
        <p:spPr>
          <a:xfrm>
            <a:off x="740087" y="183132"/>
            <a:ext cx="10295466" cy="1267012"/>
          </a:xfrm>
        </p:spPr>
        <p:txBody>
          <a:bodyPr>
            <a:normAutofit/>
          </a:bodyPr>
          <a:lstStyle/>
          <a:p>
            <a:r>
              <a:rPr lang="fr-FR" noProof="1">
                <a:solidFill>
                  <a:srgbClr val="92D050"/>
                </a:solidFill>
                <a:latin typeface="Adobe Devanagari" panose="02040503050201020203" pitchFamily="18" charset="0"/>
                <a:cs typeface="Adobe Devanagari" panose="02040503050201020203" pitchFamily="18" charset="0"/>
              </a:rPr>
              <a:t>Municipalité de Saint-Chrysostome – Budget 2021</a:t>
            </a:r>
            <a:br>
              <a:rPr lang="fr-FR" noProof="1">
                <a:solidFill>
                  <a:srgbClr val="92D050"/>
                </a:solidFill>
                <a:latin typeface="Adobe Devanagari" panose="02040503050201020203" pitchFamily="18" charset="0"/>
                <a:cs typeface="Adobe Devanagari" panose="02040503050201020203" pitchFamily="18" charset="0"/>
              </a:rPr>
            </a:br>
            <a:r>
              <a:rPr lang="fr-FR" noProof="1">
                <a:solidFill>
                  <a:srgbClr val="92D050"/>
                </a:solidFill>
                <a:latin typeface="Adobe Devanagari" panose="02040503050201020203" pitchFamily="18" charset="0"/>
                <a:cs typeface="Adobe Devanagari" panose="02040503050201020203" pitchFamily="18" charset="0"/>
              </a:rPr>
              <a:t>Immobilisations </a:t>
            </a:r>
            <a:endParaRPr lang="fr-CA" dirty="0">
              <a:latin typeface="Adobe Devanagari" panose="02040503050201020203" pitchFamily="18" charset="0"/>
              <a:cs typeface="Adobe Devanagari" panose="02040503050201020203" pitchFamily="18" charset="0"/>
            </a:endParaRPr>
          </a:p>
        </p:txBody>
      </p:sp>
      <p:pic>
        <p:nvPicPr>
          <p:cNvPr id="5" name="Image 4">
            <a:extLst>
              <a:ext uri="{FF2B5EF4-FFF2-40B4-BE49-F238E27FC236}">
                <a16:creationId xmlns:a16="http://schemas.microsoft.com/office/drawing/2014/main" id="{B3ADD2C7-1A97-45AE-BD4D-7041FF0B5266}"/>
              </a:ext>
            </a:extLst>
          </p:cNvPr>
          <p:cNvPicPr>
            <a:picLocks noChangeAspect="1"/>
          </p:cNvPicPr>
          <p:nvPr/>
        </p:nvPicPr>
        <p:blipFill>
          <a:blip r:embed="rId3"/>
          <a:stretch>
            <a:fillRect/>
          </a:stretch>
        </p:blipFill>
        <p:spPr>
          <a:xfrm>
            <a:off x="485774" y="1402411"/>
            <a:ext cx="11068051" cy="5341289"/>
          </a:xfrm>
          <a:prstGeom prst="rect">
            <a:avLst/>
          </a:prstGeom>
        </p:spPr>
      </p:pic>
    </p:spTree>
    <p:extLst>
      <p:ext uri="{BB962C8B-B14F-4D97-AF65-F5344CB8AC3E}">
        <p14:creationId xmlns:p14="http://schemas.microsoft.com/office/powerpoint/2010/main" val="2239715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430B81-2826-461B-8CC7-19B30F592A3E}"/>
              </a:ext>
            </a:extLst>
          </p:cNvPr>
          <p:cNvSpPr>
            <a:spLocks noGrp="1"/>
          </p:cNvSpPr>
          <p:nvPr>
            <p:ph type="title"/>
          </p:nvPr>
        </p:nvSpPr>
        <p:spPr>
          <a:xfrm>
            <a:off x="740087" y="183132"/>
            <a:ext cx="10295466" cy="1267012"/>
          </a:xfrm>
        </p:spPr>
        <p:txBody>
          <a:bodyPr>
            <a:normAutofit/>
          </a:bodyPr>
          <a:lstStyle/>
          <a:p>
            <a:r>
              <a:rPr lang="fr-FR" noProof="1">
                <a:solidFill>
                  <a:srgbClr val="92D050"/>
                </a:solidFill>
                <a:latin typeface="Adobe Devanagari" panose="02040503050201020203" pitchFamily="18" charset="0"/>
                <a:cs typeface="Adobe Devanagari" panose="02040503050201020203" pitchFamily="18" charset="0"/>
              </a:rPr>
              <a:t>Municipalité de Saint-Chrysostome – Budget 2021</a:t>
            </a:r>
            <a:br>
              <a:rPr lang="fr-FR" noProof="1">
                <a:solidFill>
                  <a:srgbClr val="92D050"/>
                </a:solidFill>
                <a:latin typeface="Adobe Devanagari" panose="02040503050201020203" pitchFamily="18" charset="0"/>
                <a:cs typeface="Adobe Devanagari" panose="02040503050201020203" pitchFamily="18" charset="0"/>
              </a:rPr>
            </a:br>
            <a:r>
              <a:rPr lang="fr-FR" noProof="1">
                <a:solidFill>
                  <a:srgbClr val="92D050"/>
                </a:solidFill>
                <a:latin typeface="Adobe Devanagari" panose="02040503050201020203" pitchFamily="18" charset="0"/>
                <a:cs typeface="Adobe Devanagari" panose="02040503050201020203" pitchFamily="18" charset="0"/>
              </a:rPr>
              <a:t>Immobilisations (suite)</a:t>
            </a:r>
            <a:endParaRPr lang="fr-CA" dirty="0">
              <a:latin typeface="Adobe Devanagari" panose="02040503050201020203" pitchFamily="18" charset="0"/>
              <a:cs typeface="Adobe Devanagari" panose="02040503050201020203" pitchFamily="18" charset="0"/>
            </a:endParaRPr>
          </a:p>
        </p:txBody>
      </p:sp>
      <p:pic>
        <p:nvPicPr>
          <p:cNvPr id="3" name="Image 2">
            <a:extLst>
              <a:ext uri="{FF2B5EF4-FFF2-40B4-BE49-F238E27FC236}">
                <a16:creationId xmlns:a16="http://schemas.microsoft.com/office/drawing/2014/main" id="{8DD69F0A-7530-488E-ABDE-37F72BA68F3C}"/>
              </a:ext>
            </a:extLst>
          </p:cNvPr>
          <p:cNvPicPr>
            <a:picLocks noChangeAspect="1"/>
          </p:cNvPicPr>
          <p:nvPr/>
        </p:nvPicPr>
        <p:blipFill>
          <a:blip r:embed="rId3"/>
          <a:stretch>
            <a:fillRect/>
          </a:stretch>
        </p:blipFill>
        <p:spPr>
          <a:xfrm>
            <a:off x="561975" y="1562099"/>
            <a:ext cx="10972800" cy="5112769"/>
          </a:xfrm>
          <a:prstGeom prst="rect">
            <a:avLst/>
          </a:prstGeom>
        </p:spPr>
      </p:pic>
    </p:spTree>
    <p:extLst>
      <p:ext uri="{BB962C8B-B14F-4D97-AF65-F5344CB8AC3E}">
        <p14:creationId xmlns:p14="http://schemas.microsoft.com/office/powerpoint/2010/main" val="3982364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95400" y="255134"/>
            <a:ext cx="9601200" cy="922156"/>
          </a:xfrm>
        </p:spPr>
        <p:txBody>
          <a:bodyPr>
            <a:normAutofit fontScale="90000"/>
          </a:bodyPr>
          <a:lstStyle/>
          <a:p>
            <a:r>
              <a:rPr lang="fr-FR" noProof="1">
                <a:solidFill>
                  <a:schemeClr val="bg1"/>
                </a:solidFill>
                <a:latin typeface="Adobe Devanagari" panose="02040503050201020203" pitchFamily="18" charset="0"/>
                <a:cs typeface="Adobe Devanagari" panose="02040503050201020203" pitchFamily="18" charset="0"/>
              </a:rPr>
              <a:t>Municipalité de Saint-Chrysostome – Budget 2021</a:t>
            </a:r>
            <a:br>
              <a:rPr lang="fr-FR" noProof="1">
                <a:solidFill>
                  <a:schemeClr val="bg1"/>
                </a:solidFill>
                <a:latin typeface="Adobe Devanagari" panose="02040503050201020203" pitchFamily="18" charset="0"/>
                <a:cs typeface="Adobe Devanagari" panose="02040503050201020203" pitchFamily="18" charset="0"/>
              </a:rPr>
            </a:br>
            <a:r>
              <a:rPr lang="fr-FR" noProof="1">
                <a:solidFill>
                  <a:schemeClr val="bg1"/>
                </a:solidFill>
                <a:latin typeface="Adobe Devanagari" panose="02040503050201020203" pitchFamily="18" charset="0"/>
                <a:cs typeface="Adobe Devanagari" panose="02040503050201020203" pitchFamily="18" charset="0"/>
              </a:rPr>
              <a:t>Sources de financement %- Immobilisations</a:t>
            </a:r>
          </a:p>
        </p:txBody>
      </p:sp>
      <p:graphicFrame>
        <p:nvGraphicFramePr>
          <p:cNvPr id="6" name="Espace réservé du contenu 5" descr="Histogramme groupé" title="Graphique"/>
          <p:cNvGraphicFramePr>
            <a:graphicFrameLocks noGrp="1"/>
          </p:cNvGraphicFramePr>
          <p:nvPr>
            <p:ph idx="1"/>
            <p:extLst>
              <p:ext uri="{D42A27DB-BD31-4B8C-83A1-F6EECF244321}">
                <p14:modId xmlns:p14="http://schemas.microsoft.com/office/powerpoint/2010/main" val="419903408"/>
              </p:ext>
            </p:extLst>
          </p:nvPr>
        </p:nvGraphicFramePr>
        <p:xfrm>
          <a:off x="393192" y="1647824"/>
          <a:ext cx="10503408" cy="50292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767606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66000">
              <a:schemeClr val="accent1">
                <a:lumMod val="20000"/>
                <a:lumOff val="80000"/>
              </a:schemeClr>
            </a:gs>
            <a:gs pos="91000">
              <a:schemeClr val="accent1">
                <a:lumMod val="20000"/>
                <a:lumOff val="80000"/>
              </a:schemeClr>
            </a:gs>
            <a:gs pos="25000">
              <a:schemeClr val="accent1">
                <a:lumMod val="20000"/>
                <a:lumOff val="80000"/>
              </a:schemeClr>
            </a:gs>
            <a:gs pos="97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808A85-2DBB-4196-89EA-4E9CDE64AC20}"/>
              </a:ext>
            </a:extLst>
          </p:cNvPr>
          <p:cNvSpPr>
            <a:spLocks noGrp="1"/>
          </p:cNvSpPr>
          <p:nvPr>
            <p:ph type="title"/>
          </p:nvPr>
        </p:nvSpPr>
        <p:spPr>
          <a:xfrm>
            <a:off x="773459" y="230693"/>
            <a:ext cx="8596668" cy="699083"/>
          </a:xfrm>
        </p:spPr>
        <p:txBody>
          <a:bodyPr/>
          <a:lstStyle/>
          <a:p>
            <a:r>
              <a:rPr lang="fr-CA" dirty="0"/>
              <a:t>Sommaire Budget 2021</a:t>
            </a:r>
          </a:p>
        </p:txBody>
      </p:sp>
      <p:graphicFrame>
        <p:nvGraphicFramePr>
          <p:cNvPr id="7" name="Espace réservé du contenu 6">
            <a:extLst>
              <a:ext uri="{FF2B5EF4-FFF2-40B4-BE49-F238E27FC236}">
                <a16:creationId xmlns:a16="http://schemas.microsoft.com/office/drawing/2014/main" id="{AA87B9C5-1BA3-4DEA-8AB0-2DA69DE1B3AC}"/>
              </a:ext>
            </a:extLst>
          </p:cNvPr>
          <p:cNvGraphicFramePr>
            <a:graphicFrameLocks noGrp="1"/>
          </p:cNvGraphicFramePr>
          <p:nvPr>
            <p:ph sz="half" idx="2"/>
            <p:extLst>
              <p:ext uri="{D42A27DB-BD31-4B8C-83A1-F6EECF244321}">
                <p14:modId xmlns:p14="http://schemas.microsoft.com/office/powerpoint/2010/main" val="3775556468"/>
              </p:ext>
            </p:extLst>
          </p:nvPr>
        </p:nvGraphicFramePr>
        <p:xfrm>
          <a:off x="895910" y="929776"/>
          <a:ext cx="4952440" cy="5620631"/>
        </p:xfrm>
        <a:graphic>
          <a:graphicData uri="http://schemas.openxmlformats.org/drawingml/2006/table">
            <a:tbl>
              <a:tblPr/>
              <a:tblGrid>
                <a:gridCol w="3070855">
                  <a:extLst>
                    <a:ext uri="{9D8B030D-6E8A-4147-A177-3AD203B41FA5}">
                      <a16:colId xmlns:a16="http://schemas.microsoft.com/office/drawing/2014/main" val="368984534"/>
                    </a:ext>
                  </a:extLst>
                </a:gridCol>
                <a:gridCol w="1881585">
                  <a:extLst>
                    <a:ext uri="{9D8B030D-6E8A-4147-A177-3AD203B41FA5}">
                      <a16:colId xmlns:a16="http://schemas.microsoft.com/office/drawing/2014/main" val="32951202"/>
                    </a:ext>
                  </a:extLst>
                </a:gridCol>
              </a:tblGrid>
              <a:tr h="169344">
                <a:tc gridSpan="2">
                  <a:txBody>
                    <a:bodyPr/>
                    <a:lstStyle/>
                    <a:p>
                      <a:pPr algn="l" fontAlgn="ctr"/>
                      <a:r>
                        <a:rPr lang="fr-CA" sz="1000" b="1" i="1" u="none" strike="noStrike" dirty="0">
                          <a:solidFill>
                            <a:srgbClr val="000000"/>
                          </a:solidFill>
                          <a:effectLst/>
                          <a:latin typeface="Times New Roman" panose="02020603050405020304" pitchFamily="18" charset="0"/>
                        </a:rPr>
                        <a:t>REVENUS</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fr-CA"/>
                    </a:p>
                  </a:txBody>
                  <a:tcPr/>
                </a:tc>
                <a:extLst>
                  <a:ext uri="{0D108BD9-81ED-4DB2-BD59-A6C34878D82A}">
                    <a16:rowId xmlns:a16="http://schemas.microsoft.com/office/drawing/2014/main" val="3187472645"/>
                  </a:ext>
                </a:extLst>
              </a:tr>
              <a:tr h="169344">
                <a:tc gridSpan="2">
                  <a:txBody>
                    <a:bodyPr/>
                    <a:lstStyle/>
                    <a:p>
                      <a:pPr algn="l" fontAlgn="ctr"/>
                      <a:r>
                        <a:rPr lang="fr-CA" sz="1000" b="1" i="1" u="none" strike="noStrike" dirty="0">
                          <a:solidFill>
                            <a:srgbClr val="000000"/>
                          </a:solidFill>
                          <a:effectLst/>
                          <a:latin typeface="Times New Roman" panose="02020603050405020304" pitchFamily="18" charset="0"/>
                        </a:rPr>
                        <a:t>Fonctionnement</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fr-CA"/>
                    </a:p>
                  </a:txBody>
                  <a:tcPr/>
                </a:tc>
                <a:extLst>
                  <a:ext uri="{0D108BD9-81ED-4DB2-BD59-A6C34878D82A}">
                    <a16:rowId xmlns:a16="http://schemas.microsoft.com/office/drawing/2014/main" val="3090450130"/>
                  </a:ext>
                </a:extLst>
              </a:tr>
              <a:tr h="185473">
                <a:tc>
                  <a:txBody>
                    <a:bodyPr/>
                    <a:lstStyle/>
                    <a:p>
                      <a:pPr algn="r" fontAlgn="ctr"/>
                      <a:r>
                        <a:rPr lang="fr-CA" sz="1000" b="0" i="0" u="none" strike="noStrike" dirty="0">
                          <a:solidFill>
                            <a:srgbClr val="000000"/>
                          </a:solidFill>
                          <a:effectLst/>
                          <a:latin typeface="Book Antiqua" panose="02040602050305030304" pitchFamily="18" charset="0"/>
                        </a:rPr>
                        <a:t>Taxes foncières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CA" sz="1000" b="0" i="0" u="none" strike="noStrike" dirty="0">
                          <a:solidFill>
                            <a:srgbClr val="000000"/>
                          </a:solidFill>
                          <a:effectLst/>
                          <a:latin typeface="Book Antiqua" panose="02040602050305030304" pitchFamily="18" charset="0"/>
                        </a:rPr>
                        <a:t>                       2 192 219  $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4911694"/>
                  </a:ext>
                </a:extLst>
              </a:tr>
              <a:tr h="185473">
                <a:tc>
                  <a:txBody>
                    <a:bodyPr/>
                    <a:lstStyle/>
                    <a:p>
                      <a:pPr algn="r" fontAlgn="ctr"/>
                      <a:r>
                        <a:rPr lang="fr-CA" sz="1000" b="0" i="0" u="none" strike="noStrike" dirty="0">
                          <a:solidFill>
                            <a:srgbClr val="000000"/>
                          </a:solidFill>
                          <a:effectLst/>
                          <a:latin typeface="Book Antiqua" panose="02040602050305030304" pitchFamily="18" charset="0"/>
                        </a:rPr>
                        <a:t>Crédit taxes  - aide </a:t>
                      </a:r>
                      <a:r>
                        <a:rPr lang="fr-CA" sz="1000" b="0" i="0" u="none" strike="noStrike" dirty="0" err="1">
                          <a:solidFill>
                            <a:srgbClr val="000000"/>
                          </a:solidFill>
                          <a:effectLst/>
                          <a:latin typeface="Book Antiqua" panose="02040602050305030304" pitchFamily="18" charset="0"/>
                        </a:rPr>
                        <a:t>Covid</a:t>
                      </a:r>
                      <a:endParaRPr lang="fr-CA" sz="1000" b="0" i="0" u="none" strike="noStrike" dirty="0">
                        <a:solidFill>
                          <a:srgbClr val="000000"/>
                        </a:solidFill>
                        <a:effectLst/>
                        <a:latin typeface="Book Antiqua" panose="02040602050305030304" pitchFamily="18" charset="0"/>
                      </a:endParaRP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CA" sz="1000" b="0" i="0" u="none" strike="noStrike" dirty="0">
                          <a:solidFill>
                            <a:srgbClr val="000000"/>
                          </a:solidFill>
                          <a:effectLst/>
                          <a:latin typeface="Book Antiqua" panose="02040602050305030304" pitchFamily="18" charset="0"/>
                        </a:rPr>
                        <a:t>                           (63 848) $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6660238"/>
                  </a:ext>
                </a:extLst>
              </a:tr>
              <a:tr h="185473">
                <a:tc>
                  <a:txBody>
                    <a:bodyPr/>
                    <a:lstStyle/>
                    <a:p>
                      <a:pPr algn="r" fontAlgn="ctr"/>
                      <a:r>
                        <a:rPr lang="fr-CA" sz="1000" b="0" i="0" u="none" strike="noStrike">
                          <a:solidFill>
                            <a:srgbClr val="000000"/>
                          </a:solidFill>
                          <a:effectLst/>
                          <a:latin typeface="Book Antiqua" panose="02040602050305030304" pitchFamily="18" charset="0"/>
                        </a:rPr>
                        <a:t>Taxes services municipaux</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CA" sz="1000" b="0" i="0" u="none" strike="noStrike" dirty="0">
                          <a:solidFill>
                            <a:srgbClr val="000000"/>
                          </a:solidFill>
                          <a:effectLst/>
                          <a:latin typeface="Book Antiqua" panose="02040602050305030304" pitchFamily="18" charset="0"/>
                        </a:rPr>
                        <a:t>                          609 157  $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3750293"/>
                  </a:ext>
                </a:extLst>
              </a:tr>
              <a:tr h="185473">
                <a:tc>
                  <a:txBody>
                    <a:bodyPr/>
                    <a:lstStyle/>
                    <a:p>
                      <a:pPr algn="r" fontAlgn="ctr"/>
                      <a:r>
                        <a:rPr lang="fr-CA" sz="1000" b="0" i="0" u="none" strike="noStrike">
                          <a:solidFill>
                            <a:srgbClr val="000000"/>
                          </a:solidFill>
                          <a:effectLst/>
                          <a:latin typeface="Book Antiqua" panose="02040602050305030304" pitchFamily="18" charset="0"/>
                        </a:rPr>
                        <a:t>Compensations tenant lieu de taxes</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CA" sz="1000" b="0" i="0" u="none" strike="noStrike" dirty="0">
                          <a:solidFill>
                            <a:srgbClr val="000000"/>
                          </a:solidFill>
                          <a:effectLst/>
                          <a:latin typeface="Book Antiqua" panose="02040602050305030304" pitchFamily="18" charset="0"/>
                        </a:rPr>
                        <a:t>                            21 000  $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6945167"/>
                  </a:ext>
                </a:extLst>
              </a:tr>
              <a:tr h="185473">
                <a:tc>
                  <a:txBody>
                    <a:bodyPr/>
                    <a:lstStyle/>
                    <a:p>
                      <a:pPr algn="r" fontAlgn="ctr"/>
                      <a:r>
                        <a:rPr lang="fr-CA" sz="1000" b="0" i="0" u="none" strike="noStrike">
                          <a:solidFill>
                            <a:srgbClr val="000000"/>
                          </a:solidFill>
                          <a:effectLst/>
                          <a:latin typeface="Book Antiqua" panose="02040602050305030304" pitchFamily="18" charset="0"/>
                        </a:rPr>
                        <a:t>Transfert</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CA" sz="1000" b="0" i="0" u="none" strike="noStrike" dirty="0">
                          <a:solidFill>
                            <a:srgbClr val="000000"/>
                          </a:solidFill>
                          <a:effectLst/>
                          <a:latin typeface="Book Antiqua" panose="02040602050305030304" pitchFamily="18" charset="0"/>
                        </a:rPr>
                        <a:t>                          241 809  $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9420725"/>
                  </a:ext>
                </a:extLst>
              </a:tr>
              <a:tr h="185473">
                <a:tc>
                  <a:txBody>
                    <a:bodyPr/>
                    <a:lstStyle/>
                    <a:p>
                      <a:pPr algn="r" fontAlgn="ctr"/>
                      <a:r>
                        <a:rPr lang="fr-CA" sz="1000" b="0" i="0" u="none" strike="noStrike" dirty="0">
                          <a:solidFill>
                            <a:srgbClr val="000000"/>
                          </a:solidFill>
                          <a:effectLst/>
                          <a:latin typeface="Book Antiqua" panose="02040602050305030304" pitchFamily="18" charset="0"/>
                        </a:rPr>
                        <a:t>Services rendus</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CA" sz="1000" b="0" i="0" u="none" strike="noStrike" dirty="0">
                          <a:solidFill>
                            <a:srgbClr val="000000"/>
                          </a:solidFill>
                          <a:effectLst/>
                          <a:latin typeface="Book Antiqua" panose="02040602050305030304" pitchFamily="18" charset="0"/>
                        </a:rPr>
                        <a:t>                            54 000  $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2800564"/>
                  </a:ext>
                </a:extLst>
              </a:tr>
              <a:tr h="185473">
                <a:tc>
                  <a:txBody>
                    <a:bodyPr/>
                    <a:lstStyle/>
                    <a:p>
                      <a:pPr algn="r" fontAlgn="ctr"/>
                      <a:r>
                        <a:rPr lang="fr-CA" sz="1000" b="0" i="0" u="none" strike="noStrike">
                          <a:solidFill>
                            <a:srgbClr val="000000"/>
                          </a:solidFill>
                          <a:effectLst/>
                          <a:latin typeface="Book Antiqua" panose="02040602050305030304" pitchFamily="18" charset="0"/>
                        </a:rPr>
                        <a:t>Imposition de droits</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CA" sz="1000" b="0" i="0" u="none" strike="noStrike" dirty="0">
                          <a:solidFill>
                            <a:srgbClr val="000000"/>
                          </a:solidFill>
                          <a:effectLst/>
                          <a:latin typeface="Book Antiqua" panose="02040602050305030304" pitchFamily="18" charset="0"/>
                        </a:rPr>
                        <a:t>                            78 500  $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312042"/>
                  </a:ext>
                </a:extLst>
              </a:tr>
              <a:tr h="185473">
                <a:tc>
                  <a:txBody>
                    <a:bodyPr/>
                    <a:lstStyle/>
                    <a:p>
                      <a:pPr algn="r" fontAlgn="ctr"/>
                      <a:r>
                        <a:rPr lang="fr-CA" sz="1000" b="0" i="0" u="none" strike="noStrike">
                          <a:solidFill>
                            <a:srgbClr val="000000"/>
                          </a:solidFill>
                          <a:effectLst/>
                          <a:latin typeface="Book Antiqua" panose="02040602050305030304" pitchFamily="18" charset="0"/>
                        </a:rPr>
                        <a:t>Amendes et pénalités</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CA" sz="1000" b="0" i="0" u="none" strike="noStrike" dirty="0">
                          <a:solidFill>
                            <a:srgbClr val="000000"/>
                          </a:solidFill>
                          <a:effectLst/>
                          <a:latin typeface="Book Antiqua" panose="02040602050305030304" pitchFamily="18" charset="0"/>
                        </a:rPr>
                        <a:t>                              2 500  $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79337"/>
                  </a:ext>
                </a:extLst>
              </a:tr>
              <a:tr h="185473">
                <a:tc>
                  <a:txBody>
                    <a:bodyPr/>
                    <a:lstStyle/>
                    <a:p>
                      <a:pPr algn="r" fontAlgn="ctr"/>
                      <a:r>
                        <a:rPr lang="fr-CA" sz="1000" b="0" i="0" u="none" strike="noStrike">
                          <a:solidFill>
                            <a:srgbClr val="000000"/>
                          </a:solidFill>
                          <a:effectLst/>
                          <a:latin typeface="Book Antiqua" panose="02040602050305030304" pitchFamily="18" charset="0"/>
                        </a:rPr>
                        <a:t>Intérêts - arrérages de taxes</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CA" sz="1000" b="0" i="0" u="none" strike="noStrike" dirty="0">
                          <a:solidFill>
                            <a:srgbClr val="000000"/>
                          </a:solidFill>
                          <a:effectLst/>
                          <a:latin typeface="Book Antiqua" panose="02040602050305030304" pitchFamily="18" charset="0"/>
                        </a:rPr>
                        <a:t>                            54 487  $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0278162"/>
                  </a:ext>
                </a:extLst>
              </a:tr>
              <a:tr h="169344">
                <a:tc>
                  <a:txBody>
                    <a:bodyPr/>
                    <a:lstStyle/>
                    <a:p>
                      <a:pPr algn="r" fontAlgn="ctr"/>
                      <a:r>
                        <a:rPr lang="fr-CA" sz="1000" b="1" i="1" u="none" strike="noStrike">
                          <a:solidFill>
                            <a:srgbClr val="000000"/>
                          </a:solidFill>
                          <a:effectLst/>
                          <a:latin typeface="Book Antiqua" panose="02040602050305030304" pitchFamily="18" charset="0"/>
                        </a:rPr>
                        <a:t>TOTAL Fonctionnement:</a:t>
                      </a:r>
                    </a:p>
                  </a:txBody>
                  <a:tcPr marL="6575" marR="6575" marT="657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ctr"/>
                      <a:r>
                        <a:rPr lang="fr-CA" sz="1000" b="1" i="0" u="none" strike="noStrike" dirty="0">
                          <a:solidFill>
                            <a:srgbClr val="000000"/>
                          </a:solidFill>
                          <a:effectLst/>
                          <a:latin typeface="Book Antiqua" panose="02040602050305030304" pitchFamily="18" charset="0"/>
                        </a:rPr>
                        <a:t>                       3 189 824  $ </a:t>
                      </a:r>
                    </a:p>
                  </a:txBody>
                  <a:tcPr marL="6575" marR="6575" marT="657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589382897"/>
                  </a:ext>
                </a:extLst>
              </a:tr>
              <a:tr h="169344">
                <a:tc>
                  <a:txBody>
                    <a:bodyPr/>
                    <a:lstStyle/>
                    <a:p>
                      <a:pPr algn="l" fontAlgn="ctr"/>
                      <a:endParaRPr lang="fr-CA" sz="1000" b="0" i="0" u="none" strike="noStrike">
                        <a:solidFill>
                          <a:srgbClr val="000000"/>
                        </a:solidFill>
                        <a:effectLst/>
                        <a:latin typeface="Calibri" panose="020F0502020204030204" pitchFamily="34" charset="0"/>
                      </a:endParaRPr>
                    </a:p>
                  </a:txBody>
                  <a:tcPr marL="6575" marR="6575" marT="657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CA" sz="800" b="1" i="0" u="none" strike="noStrike">
                          <a:solidFill>
                            <a:srgbClr val="000000"/>
                          </a:solidFill>
                          <a:effectLst/>
                          <a:latin typeface="Times New Roman" panose="02020603050405020304" pitchFamily="18" charset="0"/>
                        </a:rPr>
                        <a:t> </a:t>
                      </a:r>
                    </a:p>
                  </a:txBody>
                  <a:tcPr marL="6575" marR="6575" marT="657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3453306"/>
                  </a:ext>
                </a:extLst>
              </a:tr>
              <a:tr h="169344">
                <a:tc gridSpan="2">
                  <a:txBody>
                    <a:bodyPr/>
                    <a:lstStyle/>
                    <a:p>
                      <a:pPr algn="l" fontAlgn="ctr"/>
                      <a:r>
                        <a:rPr lang="fr-CA" sz="1000" b="1" i="1" u="none" strike="noStrike">
                          <a:solidFill>
                            <a:srgbClr val="000000"/>
                          </a:solidFill>
                          <a:effectLst/>
                          <a:latin typeface="Book Antiqua" panose="02040602050305030304" pitchFamily="18" charset="0"/>
                        </a:rPr>
                        <a:t>CHARGES</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fr-CA"/>
                    </a:p>
                  </a:txBody>
                  <a:tcPr/>
                </a:tc>
                <a:extLst>
                  <a:ext uri="{0D108BD9-81ED-4DB2-BD59-A6C34878D82A}">
                    <a16:rowId xmlns:a16="http://schemas.microsoft.com/office/drawing/2014/main" val="891617111"/>
                  </a:ext>
                </a:extLst>
              </a:tr>
              <a:tr h="169344">
                <a:tc gridSpan="2">
                  <a:txBody>
                    <a:bodyPr/>
                    <a:lstStyle/>
                    <a:p>
                      <a:pPr algn="l" fontAlgn="ctr"/>
                      <a:r>
                        <a:rPr lang="fr-CA" sz="1000" b="1" i="1" u="none" strike="noStrike" dirty="0">
                          <a:solidFill>
                            <a:srgbClr val="000000"/>
                          </a:solidFill>
                          <a:effectLst/>
                          <a:latin typeface="Book Antiqua" panose="02040602050305030304" pitchFamily="18" charset="0"/>
                        </a:rPr>
                        <a:t>Fonctionnement</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fr-CA"/>
                    </a:p>
                  </a:txBody>
                  <a:tcPr/>
                </a:tc>
                <a:extLst>
                  <a:ext uri="{0D108BD9-81ED-4DB2-BD59-A6C34878D82A}">
                    <a16:rowId xmlns:a16="http://schemas.microsoft.com/office/drawing/2014/main" val="109057988"/>
                  </a:ext>
                </a:extLst>
              </a:tr>
              <a:tr h="185473">
                <a:tc>
                  <a:txBody>
                    <a:bodyPr/>
                    <a:lstStyle/>
                    <a:p>
                      <a:pPr algn="r" fontAlgn="ctr"/>
                      <a:r>
                        <a:rPr lang="fr-CA" sz="1000" b="0" i="0" u="none" strike="noStrike" dirty="0">
                          <a:solidFill>
                            <a:srgbClr val="000000"/>
                          </a:solidFill>
                          <a:effectLst/>
                          <a:latin typeface="Book Antiqua" panose="02040602050305030304" pitchFamily="18" charset="0"/>
                        </a:rPr>
                        <a:t> Administration générale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CA" sz="1000" b="0" i="0" u="none" strike="noStrike" dirty="0">
                          <a:solidFill>
                            <a:srgbClr val="000000"/>
                          </a:solidFill>
                          <a:effectLst/>
                          <a:latin typeface="Book Antiqua" panose="02040602050305030304" pitchFamily="18" charset="0"/>
                        </a:rPr>
                        <a:t>                          686 650  $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5502119"/>
                  </a:ext>
                </a:extLst>
              </a:tr>
              <a:tr h="185473">
                <a:tc>
                  <a:txBody>
                    <a:bodyPr/>
                    <a:lstStyle/>
                    <a:p>
                      <a:pPr algn="r" fontAlgn="ctr"/>
                      <a:r>
                        <a:rPr lang="fr-CA" sz="1000" b="0" i="0" u="none" strike="noStrike" dirty="0">
                          <a:solidFill>
                            <a:srgbClr val="000000"/>
                          </a:solidFill>
                          <a:effectLst/>
                          <a:latin typeface="Book Antiqua" panose="02040602050305030304" pitchFamily="18" charset="0"/>
                        </a:rPr>
                        <a:t> Sécurité publique (police, incendie)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CA" sz="1000" b="0" i="0" u="none" strike="noStrike">
                          <a:solidFill>
                            <a:srgbClr val="000000"/>
                          </a:solidFill>
                          <a:effectLst/>
                          <a:latin typeface="Book Antiqua" panose="02040602050305030304" pitchFamily="18" charset="0"/>
                        </a:rPr>
                        <a:t>                          501 022  $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1412688"/>
                  </a:ext>
                </a:extLst>
              </a:tr>
              <a:tr h="185473">
                <a:tc>
                  <a:txBody>
                    <a:bodyPr/>
                    <a:lstStyle/>
                    <a:p>
                      <a:pPr algn="r" fontAlgn="ctr"/>
                      <a:r>
                        <a:rPr lang="fr-CA" sz="1000" b="0" i="0" u="none" strike="noStrike" dirty="0">
                          <a:solidFill>
                            <a:srgbClr val="000000"/>
                          </a:solidFill>
                          <a:effectLst/>
                          <a:latin typeface="Book Antiqua" panose="02040602050305030304" pitchFamily="18" charset="0"/>
                        </a:rPr>
                        <a:t> Transports (voirie, déneigement, collectif)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CA" sz="1000" b="0" i="0" u="none" strike="noStrike">
                          <a:solidFill>
                            <a:srgbClr val="000000"/>
                          </a:solidFill>
                          <a:effectLst/>
                          <a:latin typeface="Book Antiqua" panose="02040602050305030304" pitchFamily="18" charset="0"/>
                        </a:rPr>
                        <a:t>                          559 446  $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8779572"/>
                  </a:ext>
                </a:extLst>
              </a:tr>
              <a:tr h="185473">
                <a:tc>
                  <a:txBody>
                    <a:bodyPr/>
                    <a:lstStyle/>
                    <a:p>
                      <a:pPr algn="r" fontAlgn="ctr"/>
                      <a:r>
                        <a:rPr lang="fr-CA" sz="1000" b="0" i="0" u="none" strike="noStrike" dirty="0">
                          <a:solidFill>
                            <a:srgbClr val="000000"/>
                          </a:solidFill>
                          <a:effectLst/>
                          <a:latin typeface="Book Antiqua" panose="02040602050305030304" pitchFamily="18" charset="0"/>
                        </a:rPr>
                        <a:t> Hygiène du milieu (eaux usées, ordures)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CA" sz="1000" b="0" i="0" u="none" strike="noStrike">
                          <a:solidFill>
                            <a:srgbClr val="000000"/>
                          </a:solidFill>
                          <a:effectLst/>
                          <a:latin typeface="Book Antiqua" panose="02040602050305030304" pitchFamily="18" charset="0"/>
                        </a:rPr>
                        <a:t>                          806 476  $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1978359"/>
                  </a:ext>
                </a:extLst>
              </a:tr>
              <a:tr h="185473">
                <a:tc>
                  <a:txBody>
                    <a:bodyPr/>
                    <a:lstStyle/>
                    <a:p>
                      <a:pPr algn="r" fontAlgn="ctr"/>
                      <a:r>
                        <a:rPr lang="fr-CA" sz="1000" b="0" i="0" u="none" strike="noStrike" dirty="0">
                          <a:solidFill>
                            <a:srgbClr val="000000"/>
                          </a:solidFill>
                          <a:effectLst/>
                          <a:latin typeface="Book Antiqua" panose="02040602050305030304" pitchFamily="18" charset="0"/>
                        </a:rPr>
                        <a:t> Santé et bien-être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CA" sz="1000" b="0" i="0" u="none" strike="noStrike">
                          <a:solidFill>
                            <a:srgbClr val="000000"/>
                          </a:solidFill>
                          <a:effectLst/>
                          <a:latin typeface="Book Antiqua" panose="02040602050305030304" pitchFamily="18" charset="0"/>
                        </a:rPr>
                        <a:t>                              5 300  $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3314567"/>
                  </a:ext>
                </a:extLst>
              </a:tr>
              <a:tr h="185473">
                <a:tc>
                  <a:txBody>
                    <a:bodyPr/>
                    <a:lstStyle/>
                    <a:p>
                      <a:pPr algn="r" fontAlgn="ctr"/>
                      <a:r>
                        <a:rPr lang="fr-CA" sz="1000" b="0" i="0" u="none" strike="noStrike" dirty="0">
                          <a:solidFill>
                            <a:srgbClr val="000000"/>
                          </a:solidFill>
                          <a:effectLst/>
                          <a:latin typeface="Book Antiqua" panose="02040602050305030304" pitchFamily="18" charset="0"/>
                        </a:rPr>
                        <a:t> Aménagement, urbanisme et zonage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CA" sz="1000" b="0" i="0" u="none" strike="noStrike">
                          <a:solidFill>
                            <a:srgbClr val="000000"/>
                          </a:solidFill>
                          <a:effectLst/>
                          <a:latin typeface="Book Antiqua" panose="02040602050305030304" pitchFamily="18" charset="0"/>
                        </a:rPr>
                        <a:t>                          144 893  $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0125690"/>
                  </a:ext>
                </a:extLst>
              </a:tr>
              <a:tr h="185473">
                <a:tc>
                  <a:txBody>
                    <a:bodyPr/>
                    <a:lstStyle/>
                    <a:p>
                      <a:pPr algn="r" fontAlgn="ctr"/>
                      <a:r>
                        <a:rPr lang="fr-CA" sz="1000" b="0" i="0" u="none" strike="noStrike" dirty="0">
                          <a:solidFill>
                            <a:srgbClr val="000000"/>
                          </a:solidFill>
                          <a:effectLst/>
                          <a:latin typeface="Book Antiqua" panose="02040602050305030304" pitchFamily="18" charset="0"/>
                        </a:rPr>
                        <a:t> Loisirs et culture</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CA" sz="1000" b="0" i="0" u="none" strike="noStrike" dirty="0">
                          <a:solidFill>
                            <a:srgbClr val="000000"/>
                          </a:solidFill>
                          <a:effectLst/>
                          <a:latin typeface="Book Antiqua" panose="02040602050305030304" pitchFamily="18" charset="0"/>
                        </a:rPr>
                        <a:t>                          368 060  $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1949466"/>
                  </a:ext>
                </a:extLst>
              </a:tr>
              <a:tr h="185473">
                <a:tc>
                  <a:txBody>
                    <a:bodyPr/>
                    <a:lstStyle/>
                    <a:p>
                      <a:pPr algn="r" fontAlgn="ctr"/>
                      <a:r>
                        <a:rPr lang="fr-CA" sz="1000" b="0" i="0" u="none" strike="noStrike">
                          <a:solidFill>
                            <a:srgbClr val="000000"/>
                          </a:solidFill>
                          <a:effectLst/>
                          <a:latin typeface="Book Antiqua" panose="02040602050305030304" pitchFamily="18" charset="0"/>
                        </a:rPr>
                        <a:t>Frais de financement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CA" sz="1000" b="0" i="0" u="none" strike="noStrike" dirty="0">
                          <a:solidFill>
                            <a:srgbClr val="000000"/>
                          </a:solidFill>
                          <a:effectLst/>
                          <a:latin typeface="Book Antiqua" panose="02040602050305030304" pitchFamily="18" charset="0"/>
                        </a:rPr>
                        <a:t>                            29 392  $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8032700"/>
                  </a:ext>
                </a:extLst>
              </a:tr>
              <a:tr h="169344">
                <a:tc>
                  <a:txBody>
                    <a:bodyPr/>
                    <a:lstStyle/>
                    <a:p>
                      <a:pPr algn="r" fontAlgn="ctr"/>
                      <a:r>
                        <a:rPr lang="fr-CA" sz="1000" b="1" i="1" u="none" strike="noStrike">
                          <a:solidFill>
                            <a:srgbClr val="000000"/>
                          </a:solidFill>
                          <a:effectLst/>
                          <a:latin typeface="Book Antiqua" panose="02040602050305030304" pitchFamily="18" charset="0"/>
                        </a:rPr>
                        <a:t>TOTAL des charges</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ctr"/>
                      <a:r>
                        <a:rPr lang="fr-CA" sz="1000" b="1" i="0" u="none" strike="noStrike" dirty="0">
                          <a:solidFill>
                            <a:srgbClr val="000000"/>
                          </a:solidFill>
                          <a:effectLst/>
                          <a:latin typeface="Book Antiqua" panose="02040602050305030304" pitchFamily="18" charset="0"/>
                        </a:rPr>
                        <a:t>                       3 101 239  $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388102429"/>
                  </a:ext>
                </a:extLst>
              </a:tr>
              <a:tr h="185473">
                <a:tc>
                  <a:txBody>
                    <a:bodyPr/>
                    <a:lstStyle/>
                    <a:p>
                      <a:pPr algn="l" fontAlgn="ctr"/>
                      <a:r>
                        <a:rPr lang="fr-CA" sz="1000" b="1" i="1" u="none" strike="noStrike">
                          <a:solidFill>
                            <a:srgbClr val="000000"/>
                          </a:solidFill>
                          <a:effectLst/>
                          <a:latin typeface="Book Antiqua" panose="02040602050305030304" pitchFamily="18" charset="0"/>
                        </a:rPr>
                        <a:t>CONCILIATION À DE FINS FISCALES</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CA" sz="1000" b="0" i="0" u="none" strike="noStrike" dirty="0">
                          <a:solidFill>
                            <a:srgbClr val="000000"/>
                          </a:solidFill>
                          <a:effectLst/>
                          <a:latin typeface="Book Antiqua" panose="02040602050305030304" pitchFamily="18" charset="0"/>
                        </a:rPr>
                        <a:t>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2140267"/>
                  </a:ext>
                </a:extLst>
              </a:tr>
              <a:tr h="185473">
                <a:tc>
                  <a:txBody>
                    <a:bodyPr/>
                    <a:lstStyle/>
                    <a:p>
                      <a:pPr algn="r" fontAlgn="ctr"/>
                      <a:r>
                        <a:rPr lang="fr-CA" sz="1000" b="0" i="0" u="none" strike="noStrike">
                          <a:solidFill>
                            <a:srgbClr val="000000"/>
                          </a:solidFill>
                          <a:effectLst/>
                          <a:latin typeface="Book Antiqua" panose="02040602050305030304" pitchFamily="18" charset="0"/>
                        </a:rPr>
                        <a:t>Remb. Dette à long terme</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CA" sz="1000" b="0" i="0" u="none" strike="noStrike" dirty="0">
                          <a:solidFill>
                            <a:srgbClr val="000000"/>
                          </a:solidFill>
                          <a:effectLst/>
                          <a:latin typeface="Book Antiqua" panose="02040602050305030304" pitchFamily="18" charset="0"/>
                        </a:rPr>
                        <a:t>                           (79 823) $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1579796"/>
                  </a:ext>
                </a:extLst>
              </a:tr>
              <a:tr h="185473">
                <a:tc>
                  <a:txBody>
                    <a:bodyPr/>
                    <a:lstStyle/>
                    <a:p>
                      <a:pPr algn="l" fontAlgn="ctr"/>
                      <a:r>
                        <a:rPr lang="fr-CA" sz="1000" b="1" i="1" u="none" strike="noStrike">
                          <a:solidFill>
                            <a:srgbClr val="000000"/>
                          </a:solidFill>
                          <a:effectLst/>
                          <a:latin typeface="Book Antiqua" panose="02040602050305030304" pitchFamily="18" charset="0"/>
                        </a:rPr>
                        <a:t>AFFECTATIONS</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CA" sz="1000" b="0" i="0" u="none" strike="noStrike" dirty="0">
                          <a:solidFill>
                            <a:srgbClr val="000000"/>
                          </a:solidFill>
                          <a:effectLst/>
                          <a:latin typeface="Book Antiqua" panose="02040602050305030304" pitchFamily="18" charset="0"/>
                        </a:rPr>
                        <a:t>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2536054"/>
                  </a:ext>
                </a:extLst>
              </a:tr>
              <a:tr h="185473">
                <a:tc>
                  <a:txBody>
                    <a:bodyPr/>
                    <a:lstStyle/>
                    <a:p>
                      <a:pPr algn="r" fontAlgn="ctr"/>
                      <a:r>
                        <a:rPr lang="fr-CA" sz="1000" b="0" i="0" u="none" strike="noStrike">
                          <a:solidFill>
                            <a:srgbClr val="000000"/>
                          </a:solidFill>
                          <a:effectLst/>
                          <a:latin typeface="Book Antiqua" panose="02040602050305030304" pitchFamily="18" charset="0"/>
                        </a:rPr>
                        <a:t>Activités d'investissement</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CA" sz="1000" b="0" i="0" u="none" strike="noStrike" dirty="0">
                          <a:solidFill>
                            <a:srgbClr val="000000"/>
                          </a:solidFill>
                          <a:effectLst/>
                          <a:latin typeface="Book Antiqua" panose="02040602050305030304" pitchFamily="18" charset="0"/>
                        </a:rPr>
                        <a:t>                         (272 610) $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9721680"/>
                  </a:ext>
                </a:extLst>
              </a:tr>
              <a:tr h="185473">
                <a:tc>
                  <a:txBody>
                    <a:bodyPr/>
                    <a:lstStyle/>
                    <a:p>
                      <a:pPr algn="r" fontAlgn="ctr"/>
                      <a:r>
                        <a:rPr lang="fr-CA" sz="1000" b="0" i="0" u="none" strike="noStrike">
                          <a:solidFill>
                            <a:srgbClr val="000000"/>
                          </a:solidFill>
                          <a:effectLst/>
                          <a:latin typeface="Book Antiqua" panose="02040602050305030304" pitchFamily="18" charset="0"/>
                        </a:rPr>
                        <a:t>Excédents accumulés</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CA" sz="1000" b="0" i="0" u="none" strike="noStrike" dirty="0">
                          <a:solidFill>
                            <a:srgbClr val="000000"/>
                          </a:solidFill>
                          <a:effectLst/>
                          <a:latin typeface="Book Antiqua" panose="02040602050305030304" pitchFamily="18" charset="0"/>
                        </a:rPr>
                        <a:t>                          263 848  $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863501"/>
                  </a:ext>
                </a:extLst>
              </a:tr>
              <a:tr h="185473">
                <a:tc>
                  <a:txBody>
                    <a:bodyPr/>
                    <a:lstStyle/>
                    <a:p>
                      <a:pPr algn="r" fontAlgn="ctr"/>
                      <a:r>
                        <a:rPr lang="fr-CA" sz="1000" b="0" i="0" u="none" strike="noStrike">
                          <a:solidFill>
                            <a:srgbClr val="000000"/>
                          </a:solidFill>
                          <a:effectLst/>
                          <a:latin typeface="Book Antiqua" panose="02040602050305030304" pitchFamily="18" charset="0"/>
                        </a:rPr>
                        <a:t>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CA" sz="1000" b="0" i="0" u="none" strike="noStrike" dirty="0">
                          <a:solidFill>
                            <a:srgbClr val="000000"/>
                          </a:solidFill>
                          <a:effectLst/>
                          <a:latin typeface="Book Antiqua" panose="02040602050305030304" pitchFamily="18" charset="0"/>
                        </a:rPr>
                        <a:t>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6622427"/>
                  </a:ext>
                </a:extLst>
              </a:tr>
              <a:tr h="169344">
                <a:tc>
                  <a:txBody>
                    <a:bodyPr/>
                    <a:lstStyle/>
                    <a:p>
                      <a:pPr algn="r" fontAlgn="ctr"/>
                      <a:r>
                        <a:rPr lang="fr-CA" sz="1000" b="1" i="0" u="none" strike="noStrike">
                          <a:solidFill>
                            <a:srgbClr val="000000"/>
                          </a:solidFill>
                          <a:effectLst/>
                          <a:latin typeface="Book Antiqua" panose="02040602050305030304" pitchFamily="18" charset="0"/>
                        </a:rPr>
                        <a:t>SURPLUS/ (DÉFICIT)</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ctr"/>
                      <a:r>
                        <a:rPr lang="fr-CA" sz="1000" b="1" i="0" u="none" strike="noStrike" dirty="0">
                          <a:solidFill>
                            <a:srgbClr val="000000"/>
                          </a:solidFill>
                          <a:effectLst/>
                          <a:latin typeface="Book Antiqua" panose="02040602050305030304" pitchFamily="18" charset="0"/>
                        </a:rPr>
                        <a:t>                                    -    $ </a:t>
                      </a:r>
                    </a:p>
                  </a:txBody>
                  <a:tcPr marL="6575" marR="6575" marT="65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577508255"/>
                  </a:ext>
                </a:extLst>
              </a:tr>
            </a:tbl>
          </a:graphicData>
        </a:graphic>
      </p:graphicFrame>
      <p:sp>
        <p:nvSpPr>
          <p:cNvPr id="6" name="Espace réservé du contenu 5">
            <a:extLst>
              <a:ext uri="{FF2B5EF4-FFF2-40B4-BE49-F238E27FC236}">
                <a16:creationId xmlns:a16="http://schemas.microsoft.com/office/drawing/2014/main" id="{35D20D3F-2B07-41AA-9FEE-7E3435087F20}"/>
              </a:ext>
            </a:extLst>
          </p:cNvPr>
          <p:cNvSpPr>
            <a:spLocks noGrp="1"/>
          </p:cNvSpPr>
          <p:nvPr>
            <p:ph sz="quarter" idx="4"/>
          </p:nvPr>
        </p:nvSpPr>
        <p:spPr>
          <a:xfrm>
            <a:off x="6572916" y="916577"/>
            <a:ext cx="4723174" cy="5620631"/>
          </a:xfrm>
        </p:spPr>
        <p:txBody>
          <a:bodyPr>
            <a:noAutofit/>
          </a:bodyPr>
          <a:lstStyle/>
          <a:p>
            <a:pPr marL="0" indent="0" algn="just">
              <a:buNone/>
            </a:pPr>
            <a:r>
              <a:rPr lang="fr-CA" sz="1200" dirty="0">
                <a:latin typeface="Arial" panose="020B0604020202020204" pitchFamily="34" charset="0"/>
                <a:cs typeface="Arial" panose="020B0604020202020204" pitchFamily="34" charset="0"/>
              </a:rPr>
              <a:t>Le conseil de la municipalité de Saint-Chrysostome a adopté le </a:t>
            </a:r>
            <a:r>
              <a:rPr lang="fr-CA" sz="1200" b="1" i="1" dirty="0">
                <a:latin typeface="Arial" panose="020B0604020202020204" pitchFamily="34" charset="0"/>
                <a:cs typeface="Arial" panose="020B0604020202020204" pitchFamily="34" charset="0"/>
              </a:rPr>
              <a:t>Budget 2021 </a:t>
            </a:r>
            <a:r>
              <a:rPr lang="fr-CA" sz="1200" dirty="0">
                <a:latin typeface="Arial" panose="020B0604020202020204" pitchFamily="34" charset="0"/>
                <a:cs typeface="Arial" panose="020B0604020202020204" pitchFamily="34" charset="0"/>
              </a:rPr>
              <a:t>lors de la séance spéciale tenue le 11 janvier dernier. </a:t>
            </a:r>
          </a:p>
          <a:p>
            <a:pPr marL="0" indent="0" algn="just">
              <a:buNone/>
            </a:pPr>
            <a:r>
              <a:rPr lang="fr-CA" sz="1200" dirty="0">
                <a:latin typeface="Arial" panose="020B0604020202020204" pitchFamily="34" charset="0"/>
                <a:cs typeface="Arial" panose="020B0604020202020204" pitchFamily="34" charset="0"/>
              </a:rPr>
              <a:t>L’adoption du budget 2021 représente pour la Municipalité des revenus de </a:t>
            </a:r>
            <a:r>
              <a:rPr lang="fr-CA" sz="1200" b="1" i="1" dirty="0">
                <a:latin typeface="Arial" panose="020B0604020202020204" pitchFamily="34" charset="0"/>
                <a:cs typeface="Arial" panose="020B0604020202020204" pitchFamily="34" charset="0"/>
              </a:rPr>
              <a:t>3 189 824 $, </a:t>
            </a:r>
            <a:r>
              <a:rPr lang="fr-CA" sz="1200" dirty="0">
                <a:latin typeface="Arial" panose="020B0604020202020204" pitchFamily="34" charset="0"/>
                <a:cs typeface="Arial" panose="020B0604020202020204" pitchFamily="34" charset="0"/>
              </a:rPr>
              <a:t>des dépenses de </a:t>
            </a:r>
            <a:r>
              <a:rPr lang="fr-CA" sz="1200" b="1" i="1" dirty="0">
                <a:latin typeface="Arial" panose="020B0604020202020204" pitchFamily="34" charset="0"/>
                <a:cs typeface="Arial" panose="020B0604020202020204" pitchFamily="34" charset="0"/>
              </a:rPr>
              <a:t>3 453 672$ </a:t>
            </a:r>
            <a:r>
              <a:rPr lang="fr-CA" sz="1200" i="1" dirty="0">
                <a:latin typeface="Arial" panose="020B0604020202020204" pitchFamily="34" charset="0"/>
                <a:cs typeface="Arial" panose="020B0604020202020204" pitchFamily="34" charset="0"/>
              </a:rPr>
              <a:t>de même que</a:t>
            </a:r>
            <a:r>
              <a:rPr lang="fr-CA" sz="1200" dirty="0">
                <a:latin typeface="Arial" panose="020B0604020202020204" pitchFamily="34" charset="0"/>
                <a:cs typeface="Arial" panose="020B0604020202020204" pitchFamily="34" charset="0"/>
              </a:rPr>
              <a:t> des affections de </a:t>
            </a:r>
            <a:r>
              <a:rPr lang="fr-CA" sz="1200" b="1" dirty="0">
                <a:latin typeface="Arial" panose="020B0604020202020204" pitchFamily="34" charset="0"/>
                <a:cs typeface="Arial" panose="020B0604020202020204" pitchFamily="34" charset="0"/>
              </a:rPr>
              <a:t>263 848 $, </a:t>
            </a:r>
            <a:r>
              <a:rPr lang="fr-CA" sz="1200" dirty="0">
                <a:latin typeface="Arial" panose="020B0604020202020204" pitchFamily="34" charset="0"/>
                <a:cs typeface="Arial" panose="020B0604020202020204" pitchFamily="34" charset="0"/>
              </a:rPr>
              <a:t>qui serviront, entre autres, à atténuer l’impact de certaines dépenses importantes. </a:t>
            </a:r>
          </a:p>
          <a:p>
            <a:pPr marL="0" indent="0" algn="just">
              <a:buNone/>
            </a:pPr>
            <a:r>
              <a:rPr lang="fr-CA" sz="1200" dirty="0">
                <a:latin typeface="Arial" panose="020B0604020202020204" pitchFamily="34" charset="0"/>
                <a:ea typeface="FangSong" panose="020B0503020204020204" pitchFamily="49" charset="-122"/>
                <a:cs typeface="Arial" panose="020B0604020202020204" pitchFamily="34" charset="0"/>
              </a:rPr>
              <a:t>Malgré une hausse des dépenses qui se situe près du coût de la vie, une baisse de 1.65% est constatée comparativement au budget de l’année 2020. Ainsi, le compte de taxes ne subira aucun impact pour 2021. Cela s’explique  en raison d'une subvention du Gouvernement du Québec reçue en 2020, permettant de soutenir les municipalités face aux impacts liées à la COVID-19.</a:t>
            </a:r>
            <a:r>
              <a:rPr lang="fr-CA" sz="1200" dirty="0">
                <a:latin typeface="Arial" panose="020B0604020202020204" pitchFamily="34" charset="0"/>
                <a:cs typeface="Arial" panose="020B0604020202020204" pitchFamily="34" charset="0"/>
              </a:rPr>
              <a:t> Dans le contexte actuel, le conseil visait surtout à réduire la pression sur les citoyens. </a:t>
            </a:r>
            <a:endParaRPr lang="fr-CA" sz="1200" dirty="0">
              <a:latin typeface="Arial" panose="020B0604020202020204" pitchFamily="34" charset="0"/>
              <a:ea typeface="FangSong" panose="020B0503020204020204" pitchFamily="49" charset="-122"/>
              <a:cs typeface="Arial" panose="020B0604020202020204" pitchFamily="34" charset="0"/>
            </a:endParaRPr>
          </a:p>
          <a:p>
            <a:pPr marL="0" indent="0" algn="just">
              <a:buNone/>
            </a:pPr>
            <a:r>
              <a:rPr lang="fr-CA" sz="1200" dirty="0">
                <a:latin typeface="Arial" panose="020B0604020202020204" pitchFamily="34" charset="0"/>
                <a:cs typeface="Arial" panose="020B0604020202020204" pitchFamily="34" charset="0"/>
              </a:rPr>
              <a:t>Principalement, dans les dépenses de fonctionnement on remarque des frais plus élevés au niveau du Transport Collectif ainsi que la Sécurité publique entre autre pour les services de la Sûreté du Québec. Il faut également prévoir que les élections municipales prévues le 7 novembre 2021 occasionneront des dépenses supplémentaires. Au niveau des investissements majeurs, la Municipalité planifie, une réfection du rang Duncan, la réfection du rang Du Moulin (phase 1), des améliorations au niveau des infrastructures d’eau potable et des égouts (Phase V), la poursuite des travaux de réfection de la salle communautaire ainsi que l’achat d’un camion 4 x 4 pour le service incendie ainsi que d’une chargeuse rétrocaveuse pour les travaux publics.. </a:t>
            </a:r>
          </a:p>
          <a:p>
            <a:pPr marL="0" indent="0" algn="just">
              <a:buNone/>
            </a:pPr>
            <a:r>
              <a:rPr lang="fr-CA" sz="1200" dirty="0">
                <a:latin typeface="Arial" panose="020B0604020202020204" pitchFamily="34" charset="0"/>
                <a:cs typeface="Arial" panose="020B0604020202020204" pitchFamily="34" charset="0"/>
              </a:rPr>
              <a:t>Vous pourrez consulter le budget détaillé sur le site Internet de la Municipalité au </a:t>
            </a:r>
            <a:r>
              <a:rPr lang="fr-CA" sz="1200" dirty="0">
                <a:latin typeface="Arial" panose="020B0604020202020204" pitchFamily="34" charset="0"/>
                <a:cs typeface="Arial" panose="020B0604020202020204" pitchFamily="34" charset="0"/>
                <a:hlinkClick r:id="rId3"/>
              </a:rPr>
              <a:t>www.mun-sc.ca</a:t>
            </a:r>
            <a:r>
              <a:rPr lang="fr-CA" sz="12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504939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95400" y="160020"/>
            <a:ext cx="8596668" cy="1320800"/>
          </a:xfrm>
        </p:spPr>
        <p:txBody>
          <a:bodyPr>
            <a:normAutofit/>
          </a:bodyPr>
          <a:lstStyle/>
          <a:p>
            <a:r>
              <a:rPr lang="fr-FR" noProof="1">
                <a:solidFill>
                  <a:schemeClr val="bg1"/>
                </a:solidFill>
                <a:latin typeface="Adobe Devanagari" panose="02040503050201020203" pitchFamily="18" charset="0"/>
                <a:cs typeface="Adobe Devanagari" panose="02040503050201020203" pitchFamily="18" charset="0"/>
              </a:rPr>
              <a:t>Municipalité de Saint-Chrysostome </a:t>
            </a:r>
            <a:br>
              <a:rPr lang="fr-FR" noProof="1">
                <a:solidFill>
                  <a:schemeClr val="bg1"/>
                </a:solidFill>
                <a:latin typeface="Adobe Devanagari" panose="02040503050201020203" pitchFamily="18" charset="0"/>
                <a:cs typeface="Adobe Devanagari" panose="02040503050201020203" pitchFamily="18" charset="0"/>
              </a:rPr>
            </a:br>
            <a:r>
              <a:rPr lang="fr-FR" noProof="1">
                <a:solidFill>
                  <a:schemeClr val="bg1"/>
                </a:solidFill>
                <a:latin typeface="Adobe Devanagari" panose="02040503050201020203" pitchFamily="18" charset="0"/>
                <a:cs typeface="Adobe Devanagari" panose="02040503050201020203" pitchFamily="18" charset="0"/>
              </a:rPr>
              <a:t>Présentation –Budget 2021</a:t>
            </a:r>
          </a:p>
        </p:txBody>
      </p:sp>
      <p:sp>
        <p:nvSpPr>
          <p:cNvPr id="3" name="Espace réservé du contenu 2"/>
          <p:cNvSpPr>
            <a:spLocks noGrp="1"/>
          </p:cNvSpPr>
          <p:nvPr>
            <p:ph idx="1"/>
          </p:nvPr>
        </p:nvSpPr>
        <p:spPr>
          <a:xfrm>
            <a:off x="1295400" y="1634490"/>
            <a:ext cx="9601200" cy="5063490"/>
          </a:xfrm>
          <a:ln>
            <a:solidFill>
              <a:schemeClr val="dk1">
                <a:lumMod val="15000"/>
                <a:lumOff val="85000"/>
              </a:schemeClr>
            </a:solidFill>
          </a:ln>
        </p:spPr>
        <p:txBody>
          <a:bodyPr>
            <a:normAutofit lnSpcReduction="10000"/>
          </a:bodyPr>
          <a:lstStyle/>
          <a:p>
            <a:pPr marL="0" indent="0">
              <a:buClr>
                <a:srgbClr val="595959"/>
              </a:buClr>
              <a:buNone/>
            </a:pPr>
            <a:r>
              <a:rPr lang="fr-FR" sz="2000" noProof="1">
                <a:latin typeface="Adobe Devanagari" panose="02040503050201020203" pitchFamily="18" charset="0"/>
                <a:cs typeface="Adobe Devanagari" panose="02040503050201020203" pitchFamily="18" charset="0"/>
              </a:rPr>
              <a:t>Taxation</a:t>
            </a:r>
          </a:p>
          <a:p>
            <a:pPr lvl="1">
              <a:buClr>
                <a:srgbClr val="595959"/>
              </a:buClr>
            </a:pPr>
            <a:r>
              <a:rPr lang="fr-FR" sz="1800" noProof="1">
                <a:latin typeface="Adobe Devanagari" panose="02040503050201020203" pitchFamily="18" charset="0"/>
                <a:cs typeface="Adobe Devanagari" panose="02040503050201020203" pitchFamily="18" charset="0"/>
              </a:rPr>
              <a:t>Comparatif du rôle d’évaluation;</a:t>
            </a:r>
          </a:p>
          <a:p>
            <a:pPr lvl="1">
              <a:buClr>
                <a:srgbClr val="595959"/>
              </a:buClr>
            </a:pPr>
            <a:r>
              <a:rPr lang="fr-FR" sz="1800" noProof="1">
                <a:latin typeface="Adobe Devanagari" panose="02040503050201020203" pitchFamily="18" charset="0"/>
                <a:cs typeface="Adobe Devanagari" panose="02040503050201020203" pitchFamily="18" charset="0"/>
              </a:rPr>
              <a:t>Comparatif des taux de taxation 2020-2021;</a:t>
            </a:r>
          </a:p>
          <a:p>
            <a:pPr lvl="1">
              <a:buClr>
                <a:srgbClr val="595959"/>
              </a:buClr>
            </a:pPr>
            <a:r>
              <a:rPr lang="fr-FR" sz="1800" noProof="1">
                <a:latin typeface="Adobe Devanagari" panose="02040503050201020203" pitchFamily="18" charset="0"/>
                <a:cs typeface="Adobe Devanagari" panose="02040503050201020203" pitchFamily="18" charset="0"/>
              </a:rPr>
              <a:t>Impact des nouveaux taux et crédit sur un compte de taxes;</a:t>
            </a:r>
          </a:p>
          <a:p>
            <a:pPr marL="0" indent="0">
              <a:buClr>
                <a:srgbClr val="595959"/>
              </a:buClr>
              <a:buNone/>
            </a:pPr>
            <a:r>
              <a:rPr lang="fr-FR" sz="2000" noProof="1">
                <a:latin typeface="Adobe Devanagari" panose="02040503050201020203" pitchFamily="18" charset="0"/>
                <a:cs typeface="Adobe Devanagari" panose="02040503050201020203" pitchFamily="18" charset="0"/>
              </a:rPr>
              <a:t>Revenus</a:t>
            </a:r>
          </a:p>
          <a:p>
            <a:pPr lvl="1">
              <a:buClr>
                <a:srgbClr val="595959"/>
              </a:buClr>
            </a:pPr>
            <a:r>
              <a:rPr lang="fr-FR" sz="1800" noProof="1">
                <a:latin typeface="Adobe Devanagari" panose="02040503050201020203" pitchFamily="18" charset="0"/>
                <a:cs typeface="Adobe Devanagari" panose="02040503050201020203" pitchFamily="18" charset="0"/>
              </a:rPr>
              <a:t>Détails par sources de revenus en dollars;</a:t>
            </a:r>
          </a:p>
          <a:p>
            <a:pPr lvl="1">
              <a:buClr>
                <a:srgbClr val="595959"/>
              </a:buClr>
            </a:pPr>
            <a:r>
              <a:rPr lang="fr-FR" sz="1800" noProof="1">
                <a:latin typeface="Adobe Devanagari" panose="02040503050201020203" pitchFamily="18" charset="0"/>
                <a:cs typeface="Adobe Devanagari" panose="02040503050201020203" pitchFamily="18" charset="0"/>
              </a:rPr>
              <a:t>Ventilation des revenus;</a:t>
            </a:r>
          </a:p>
          <a:p>
            <a:pPr marL="0" indent="0">
              <a:buClr>
                <a:srgbClr val="595959"/>
              </a:buClr>
              <a:buNone/>
            </a:pPr>
            <a:r>
              <a:rPr lang="fr-FR" sz="2000" noProof="1">
                <a:latin typeface="Adobe Devanagari" panose="02040503050201020203" pitchFamily="18" charset="0"/>
                <a:cs typeface="Adobe Devanagari" panose="02040503050201020203" pitchFamily="18" charset="0"/>
              </a:rPr>
              <a:t>Dépenses</a:t>
            </a:r>
          </a:p>
          <a:p>
            <a:pPr lvl="1">
              <a:buClr>
                <a:srgbClr val="595959"/>
              </a:buClr>
            </a:pPr>
            <a:r>
              <a:rPr lang="fr-FR" sz="1800" noProof="1">
                <a:latin typeface="Adobe Devanagari" panose="02040503050201020203" pitchFamily="18" charset="0"/>
                <a:cs typeface="Adobe Devanagari" panose="02040503050201020203" pitchFamily="18" charset="0"/>
              </a:rPr>
              <a:t>Dépenses de fonctionnement par département;</a:t>
            </a:r>
          </a:p>
          <a:p>
            <a:pPr lvl="1">
              <a:buClr>
                <a:srgbClr val="595959"/>
              </a:buClr>
            </a:pPr>
            <a:r>
              <a:rPr lang="fr-FR" sz="1800" noProof="1">
                <a:latin typeface="Adobe Devanagari" panose="02040503050201020203" pitchFamily="18" charset="0"/>
                <a:cs typeface="Adobe Devanagari" panose="02040503050201020203" pitchFamily="18" charset="0"/>
              </a:rPr>
              <a:t>Ventilation des dépenses; </a:t>
            </a:r>
          </a:p>
          <a:p>
            <a:pPr marL="0" indent="0">
              <a:buClr>
                <a:srgbClr val="595959"/>
              </a:buClr>
              <a:buNone/>
            </a:pPr>
            <a:r>
              <a:rPr lang="fr-FR" sz="2000" noProof="1">
                <a:latin typeface="Adobe Devanagari" panose="02040503050201020203" pitchFamily="18" charset="0"/>
                <a:cs typeface="Adobe Devanagari" panose="02040503050201020203" pitchFamily="18" charset="0"/>
              </a:rPr>
              <a:t>Immobilisations</a:t>
            </a:r>
            <a:r>
              <a:rPr lang="fr-FR" noProof="1">
                <a:latin typeface="Adobe Devanagari" panose="02040503050201020203" pitchFamily="18" charset="0"/>
                <a:cs typeface="Adobe Devanagari" panose="02040503050201020203" pitchFamily="18" charset="0"/>
              </a:rPr>
              <a:t> </a:t>
            </a:r>
          </a:p>
          <a:p>
            <a:pPr lvl="1">
              <a:buClr>
                <a:srgbClr val="595959"/>
              </a:buClr>
            </a:pPr>
            <a:r>
              <a:rPr lang="fr-FR" sz="1800" noProof="1">
                <a:latin typeface="Adobe Devanagari" panose="02040503050201020203" pitchFamily="18" charset="0"/>
                <a:cs typeface="Adobe Devanagari" panose="02040503050201020203" pitchFamily="18" charset="0"/>
              </a:rPr>
              <a:t>Immobilisations par département;</a:t>
            </a:r>
          </a:p>
          <a:p>
            <a:pPr lvl="1">
              <a:buClr>
                <a:srgbClr val="595959"/>
              </a:buClr>
            </a:pPr>
            <a:r>
              <a:rPr lang="fr-FR" sz="1800" noProof="1">
                <a:latin typeface="Adobe Devanagari" panose="02040503050201020203" pitchFamily="18" charset="0"/>
                <a:cs typeface="Adobe Devanagari" panose="02040503050201020203" pitchFamily="18" charset="0"/>
              </a:rPr>
              <a:t>Ventilation de la source de revenus pour le total des immobilisations.</a:t>
            </a:r>
          </a:p>
          <a:p>
            <a:pPr marL="320040" lvl="1" indent="0">
              <a:buClr>
                <a:srgbClr val="595959"/>
              </a:buClr>
              <a:buNone/>
            </a:pPr>
            <a:endParaRPr lang="fr-FR" noProof="1">
              <a:latin typeface="Adobe Devanagari" panose="02040503050201020203" pitchFamily="18" charset="0"/>
              <a:cs typeface="Adobe Devanagari" panose="02040503050201020203" pitchFamily="18" charset="0"/>
            </a:endParaRPr>
          </a:p>
          <a:p>
            <a:pPr marL="320040" lvl="1" indent="0">
              <a:buClr>
                <a:srgbClr val="595959"/>
              </a:buClr>
              <a:buNone/>
            </a:pPr>
            <a:endParaRPr lang="fr-FR" noProof="1"/>
          </a:p>
          <a:p>
            <a:pPr marL="320040" lvl="1" indent="0">
              <a:buClr>
                <a:srgbClr val="595959"/>
              </a:buClr>
              <a:buNone/>
            </a:pPr>
            <a:endParaRPr lang="fr-FR" noProof="1"/>
          </a:p>
          <a:p>
            <a:pPr lvl="1">
              <a:buClr>
                <a:srgbClr val="595959"/>
              </a:buClr>
            </a:pPr>
            <a:endParaRPr lang="fr-FR" noProof="1"/>
          </a:p>
          <a:p>
            <a:pPr marL="320040" lvl="1" indent="0">
              <a:buClr>
                <a:srgbClr val="595959"/>
              </a:buClr>
              <a:buNone/>
            </a:pPr>
            <a:endParaRPr lang="fr-FR" noProof="1"/>
          </a:p>
          <a:p>
            <a:pPr lvl="1">
              <a:buClr>
                <a:srgbClr val="595959"/>
              </a:buClr>
            </a:pPr>
            <a:endParaRPr lang="fr-FR" noProof="1"/>
          </a:p>
        </p:txBody>
      </p:sp>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845782" y="1901821"/>
            <a:ext cx="9680049" cy="2849671"/>
          </a:xfrm>
        </p:spPr>
        <p:txBody>
          <a:bodyPr>
            <a:normAutofit/>
          </a:bodyPr>
          <a:lstStyle/>
          <a:p>
            <a:pPr algn="l">
              <a:lnSpc>
                <a:spcPct val="90000"/>
              </a:lnSpc>
            </a:pPr>
            <a:r>
              <a:rPr lang="fr-FR" sz="4700" noProof="1">
                <a:solidFill>
                  <a:srgbClr val="FFFFFF"/>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Municipalité de Saint-Chrysostome</a:t>
            </a:r>
            <a:br>
              <a:rPr lang="fr-FR" sz="4700" noProof="1">
                <a:solidFill>
                  <a:srgbClr val="FFFFFF"/>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br>
            <a:br>
              <a:rPr lang="fr-FR" sz="4700" noProof="1">
                <a:solidFill>
                  <a:srgbClr val="FFFFFF"/>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br>
            <a:r>
              <a:rPr lang="fr-FR" sz="4700" noProof="1">
                <a:solidFill>
                  <a:srgbClr val="FFFFFF"/>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Budget 2021</a:t>
            </a:r>
            <a:br>
              <a:rPr lang="fr-FR" sz="4700" b="1" noProof="1">
                <a:solidFill>
                  <a:srgbClr val="FFFFFF"/>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br>
            <a:r>
              <a:rPr lang="fr-FR" sz="4700" noProof="1">
                <a:solidFill>
                  <a:srgbClr val="FFFFFF"/>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TAXATION</a:t>
            </a:r>
          </a:p>
        </p:txBody>
      </p:sp>
    </p:spTree>
    <p:extLst>
      <p:ext uri="{BB962C8B-B14F-4D97-AF65-F5344CB8AC3E}">
        <p14:creationId xmlns:p14="http://schemas.microsoft.com/office/powerpoint/2010/main" val="24782933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0770" y="156239"/>
            <a:ext cx="10219266" cy="1320800"/>
          </a:xfrm>
        </p:spPr>
        <p:txBody>
          <a:bodyPr>
            <a:normAutofit/>
          </a:bodyPr>
          <a:lstStyle/>
          <a:p>
            <a:r>
              <a:rPr lang="fr-FR" noProof="1">
                <a:solidFill>
                  <a:schemeClr val="bg1"/>
                </a:solidFill>
                <a:latin typeface="Adobe Devanagari" panose="02040503050201020203" pitchFamily="18" charset="0"/>
                <a:cs typeface="Adobe Devanagari" panose="02040503050201020203" pitchFamily="18" charset="0"/>
              </a:rPr>
              <a:t>Municipalité de Saint-Chrysostome – Budget 2021</a:t>
            </a:r>
            <a:br>
              <a:rPr lang="fr-FR" noProof="1">
                <a:solidFill>
                  <a:schemeClr val="bg1"/>
                </a:solidFill>
                <a:latin typeface="Adobe Devanagari" panose="02040503050201020203" pitchFamily="18" charset="0"/>
                <a:cs typeface="Adobe Devanagari" panose="02040503050201020203" pitchFamily="18" charset="0"/>
              </a:rPr>
            </a:br>
            <a:r>
              <a:rPr lang="fr-FR" noProof="1">
                <a:solidFill>
                  <a:schemeClr val="bg1"/>
                </a:solidFill>
                <a:latin typeface="Adobe Devanagari" panose="02040503050201020203" pitchFamily="18" charset="0"/>
                <a:cs typeface="Adobe Devanagari" panose="02040503050201020203" pitchFamily="18" charset="0"/>
              </a:rPr>
              <a:t>Comparatif du rôle d’évaluation</a:t>
            </a:r>
          </a:p>
        </p:txBody>
      </p:sp>
      <p:graphicFrame>
        <p:nvGraphicFramePr>
          <p:cNvPr id="5" name="Espace réservé du contenu 4" descr="Exemple de tableau à 3 colonnes et 4 lignes" title="Tableau"/>
          <p:cNvGraphicFramePr>
            <a:graphicFrameLocks noGrp="1"/>
          </p:cNvGraphicFramePr>
          <p:nvPr>
            <p:ph sz="half" idx="1"/>
            <p:extLst>
              <p:ext uri="{D42A27DB-BD31-4B8C-83A1-F6EECF244321}">
                <p14:modId xmlns:p14="http://schemas.microsoft.com/office/powerpoint/2010/main" val="1760238313"/>
              </p:ext>
            </p:extLst>
          </p:nvPr>
        </p:nvGraphicFramePr>
        <p:xfrm>
          <a:off x="1295400" y="1687286"/>
          <a:ext cx="9601200" cy="5060479"/>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gridCol w="3200400">
                  <a:extLst>
                    <a:ext uri="{9D8B030D-6E8A-4147-A177-3AD203B41FA5}">
                      <a16:colId xmlns:a16="http://schemas.microsoft.com/office/drawing/2014/main" val="20002"/>
                    </a:ext>
                  </a:extLst>
                </a:gridCol>
              </a:tblGrid>
              <a:tr h="883119">
                <a:tc>
                  <a:txBody>
                    <a:bodyPr/>
                    <a:lstStyle/>
                    <a:p>
                      <a:pPr algn="ctr"/>
                      <a:r>
                        <a:rPr lang="fr-FR" sz="2000" noProof="1">
                          <a:latin typeface="Adobe Devanagari" panose="02040503050201020203" pitchFamily="18" charset="0"/>
                          <a:cs typeface="Adobe Devanagari" panose="02040503050201020203" pitchFamily="18" charset="0"/>
                        </a:rPr>
                        <a:t>2020</a:t>
                      </a:r>
                    </a:p>
                  </a:txBody>
                  <a:tcPr anchor="ctr"/>
                </a:tc>
                <a:tc>
                  <a:txBody>
                    <a:bodyPr/>
                    <a:lstStyle/>
                    <a:p>
                      <a:pPr algn="ctr"/>
                      <a:r>
                        <a:rPr lang="fr-FR" sz="2000" noProof="1">
                          <a:latin typeface="Adobe Devanagari" panose="02040503050201020203" pitchFamily="18" charset="0"/>
                          <a:cs typeface="Adobe Devanagari" panose="02040503050201020203" pitchFamily="18" charset="0"/>
                        </a:rPr>
                        <a:t>Évaluation imposable</a:t>
                      </a:r>
                    </a:p>
                    <a:p>
                      <a:pPr algn="ctr"/>
                      <a:r>
                        <a:rPr lang="fr-FR" sz="2000" noProof="1">
                          <a:latin typeface="Adobe Devanagari" panose="02040503050201020203" pitchFamily="18" charset="0"/>
                          <a:cs typeface="Adobe Devanagari" panose="02040503050201020203" pitchFamily="18" charset="0"/>
                        </a:rPr>
                        <a:t>selon dépôt rôle triennal</a:t>
                      </a:r>
                    </a:p>
                    <a:p>
                      <a:pPr algn="ctr"/>
                      <a:r>
                        <a:rPr lang="fr-FR" sz="2000" noProof="1">
                          <a:latin typeface="Adobe Devanagari" panose="02040503050201020203" pitchFamily="18" charset="0"/>
                          <a:cs typeface="Adobe Devanagari" panose="02040503050201020203" pitchFamily="18" charset="0"/>
                        </a:rPr>
                        <a:t>2019-2020-2021</a:t>
                      </a:r>
                    </a:p>
                  </a:txBody>
                  <a:tcPr anchor="ctr"/>
                </a:tc>
                <a:tc>
                  <a:txBody>
                    <a:bodyPr/>
                    <a:lstStyle/>
                    <a:p>
                      <a:pPr algn="ctr"/>
                      <a:r>
                        <a:rPr lang="fr-FR" sz="2000" noProof="1">
                          <a:latin typeface="Adobe Devanagari" panose="02040503050201020203" pitchFamily="18" charset="0"/>
                          <a:cs typeface="Adobe Devanagari" panose="02040503050201020203" pitchFamily="18" charset="0"/>
                        </a:rPr>
                        <a:t>2021</a:t>
                      </a:r>
                    </a:p>
                  </a:txBody>
                  <a:tcPr anchor="ctr"/>
                </a:tc>
                <a:extLst>
                  <a:ext uri="{0D108BD9-81ED-4DB2-BD59-A6C34878D82A}">
                    <a16:rowId xmlns:a16="http://schemas.microsoft.com/office/drawing/2014/main" val="10000"/>
                  </a:ext>
                </a:extLst>
              </a:tr>
              <a:tr h="792880">
                <a:tc>
                  <a:txBody>
                    <a:bodyPr/>
                    <a:lstStyle/>
                    <a:p>
                      <a:pPr lvl="0" algn="ctr"/>
                      <a:r>
                        <a:rPr lang="fr-FR" sz="2000" noProof="1">
                          <a:latin typeface="Adobe Devanagari" panose="02040503050201020203" pitchFamily="18" charset="0"/>
                          <a:cs typeface="Adobe Devanagari" panose="02040503050201020203" pitchFamily="18" charset="0"/>
                        </a:rPr>
                        <a:t>199 756 144 $</a:t>
                      </a:r>
                    </a:p>
                  </a:txBody>
                  <a:tcPr anchor="ctr"/>
                </a:tc>
                <a:tc>
                  <a:txBody>
                    <a:bodyPr/>
                    <a:lstStyle/>
                    <a:p>
                      <a:pPr algn="ctr"/>
                      <a:r>
                        <a:rPr lang="fr-FR" sz="2000" noProof="1">
                          <a:latin typeface="Adobe Devanagari" panose="02040503050201020203" pitchFamily="18" charset="0"/>
                          <a:cs typeface="Adobe Devanagari" panose="02040503050201020203" pitchFamily="18" charset="0"/>
                        </a:rPr>
                        <a:t>Résiduelle</a:t>
                      </a:r>
                    </a:p>
                  </a:txBody>
                  <a:tcPr anchor="ctr"/>
                </a:tc>
                <a:tc>
                  <a:txBody>
                    <a:bodyPr/>
                    <a:lstStyle/>
                    <a:p>
                      <a:pPr algn="ctr"/>
                      <a:r>
                        <a:rPr lang="fr-FR" sz="2000" noProof="1">
                          <a:latin typeface="Adobe Devanagari" panose="02040503050201020203" pitchFamily="18" charset="0"/>
                          <a:cs typeface="Adobe Devanagari" panose="02040503050201020203" pitchFamily="18" charset="0"/>
                        </a:rPr>
                        <a:t>200 797 244 $</a:t>
                      </a:r>
                    </a:p>
                  </a:txBody>
                  <a:tcPr anchor="ctr"/>
                </a:tc>
                <a:extLst>
                  <a:ext uri="{0D108BD9-81ED-4DB2-BD59-A6C34878D82A}">
                    <a16:rowId xmlns:a16="http://schemas.microsoft.com/office/drawing/2014/main" val="10001"/>
                  </a:ext>
                </a:extLst>
              </a:tr>
              <a:tr h="792880">
                <a:tc>
                  <a:txBody>
                    <a:bodyPr/>
                    <a:lstStyle/>
                    <a:p>
                      <a:pPr lvl="0" algn="ctr"/>
                      <a:r>
                        <a:rPr lang="fr-FR" sz="2000" noProof="1">
                          <a:latin typeface="Adobe Devanagari" panose="02040503050201020203" pitchFamily="18" charset="0"/>
                          <a:cs typeface="Adobe Devanagari" panose="02040503050201020203" pitchFamily="18" charset="0"/>
                        </a:rPr>
                        <a:t>3 800 100 $</a:t>
                      </a:r>
                    </a:p>
                  </a:txBody>
                  <a:tcPr anchor="ctr"/>
                </a:tc>
                <a:tc>
                  <a:txBody>
                    <a:bodyPr/>
                    <a:lstStyle/>
                    <a:p>
                      <a:pPr algn="ctr"/>
                      <a:r>
                        <a:rPr lang="fr-FR" sz="2000" noProof="1">
                          <a:latin typeface="Adobe Devanagari" panose="02040503050201020203" pitchFamily="18" charset="0"/>
                          <a:cs typeface="Adobe Devanagari" panose="02040503050201020203" pitchFamily="18" charset="0"/>
                        </a:rPr>
                        <a:t>Immeubles 6 logements et +</a:t>
                      </a:r>
                    </a:p>
                  </a:txBody>
                  <a:tcPr anchor="ctr"/>
                </a:tc>
                <a:tc>
                  <a:txBody>
                    <a:bodyPr/>
                    <a:lstStyle/>
                    <a:p>
                      <a:pPr algn="ctr"/>
                      <a:r>
                        <a:rPr lang="fr-FR" sz="2000" noProof="1">
                          <a:latin typeface="Adobe Devanagari" panose="02040503050201020203" pitchFamily="18" charset="0"/>
                          <a:cs typeface="Adobe Devanagari" panose="02040503050201020203" pitchFamily="18" charset="0"/>
                        </a:rPr>
                        <a:t>3 800 100 $</a:t>
                      </a:r>
                    </a:p>
                  </a:txBody>
                  <a:tcPr anchor="ctr"/>
                </a:tc>
                <a:extLst>
                  <a:ext uri="{0D108BD9-81ED-4DB2-BD59-A6C34878D82A}">
                    <a16:rowId xmlns:a16="http://schemas.microsoft.com/office/drawing/2014/main" val="248190136"/>
                  </a:ext>
                </a:extLst>
              </a:tr>
              <a:tr h="792880">
                <a:tc>
                  <a:txBody>
                    <a:bodyPr/>
                    <a:lstStyle/>
                    <a:p>
                      <a:pPr lvl="0" algn="ctr"/>
                      <a:r>
                        <a:rPr lang="fr-FR" sz="2000" noProof="1">
                          <a:latin typeface="Adobe Devanagari" panose="02040503050201020203" pitchFamily="18" charset="0"/>
                          <a:cs typeface="Adobe Devanagari" panose="02040503050201020203" pitchFamily="18" charset="0"/>
                        </a:rPr>
                        <a:t>14 603 056 $</a:t>
                      </a:r>
                    </a:p>
                  </a:txBody>
                  <a:tcPr anchor="ctr"/>
                </a:tc>
                <a:tc>
                  <a:txBody>
                    <a:bodyPr/>
                    <a:lstStyle/>
                    <a:p>
                      <a:pPr algn="ctr"/>
                      <a:r>
                        <a:rPr lang="fr-FR" sz="2000" noProof="1">
                          <a:latin typeface="Adobe Devanagari" panose="02040503050201020203" pitchFamily="18" charset="0"/>
                          <a:cs typeface="Adobe Devanagari" panose="02040503050201020203" pitchFamily="18" charset="0"/>
                        </a:rPr>
                        <a:t>Immeubles non résidentiels</a:t>
                      </a:r>
                    </a:p>
                  </a:txBody>
                  <a:tcPr anchor="ctr"/>
                </a:tc>
                <a:tc>
                  <a:txBody>
                    <a:bodyPr/>
                    <a:lstStyle/>
                    <a:p>
                      <a:pPr algn="ctr"/>
                      <a:r>
                        <a:rPr lang="fr-FR" sz="2000" noProof="1">
                          <a:latin typeface="Adobe Devanagari" panose="02040503050201020203" pitchFamily="18" charset="0"/>
                          <a:cs typeface="Adobe Devanagari" panose="02040503050201020203" pitchFamily="18" charset="0"/>
                        </a:rPr>
                        <a:t>14 698 656 $</a:t>
                      </a:r>
                    </a:p>
                  </a:txBody>
                  <a:tcPr anchor="ctr"/>
                </a:tc>
                <a:extLst>
                  <a:ext uri="{0D108BD9-81ED-4DB2-BD59-A6C34878D82A}">
                    <a16:rowId xmlns:a16="http://schemas.microsoft.com/office/drawing/2014/main" val="835594222"/>
                  </a:ext>
                </a:extLst>
              </a:tr>
              <a:tr h="792880">
                <a:tc>
                  <a:txBody>
                    <a:bodyPr/>
                    <a:lstStyle/>
                    <a:p>
                      <a:pPr lvl="0" algn="ctr"/>
                      <a:r>
                        <a:rPr lang="fr-FR" sz="2000" noProof="1">
                          <a:latin typeface="Adobe Devanagari" panose="02040503050201020203" pitchFamily="18" charset="0"/>
                          <a:cs typeface="Adobe Devanagari" panose="02040503050201020203" pitchFamily="18" charset="0"/>
                        </a:rPr>
                        <a:t>556 500 $</a:t>
                      </a:r>
                    </a:p>
                  </a:txBody>
                  <a:tcPr anchor="ctr"/>
                </a:tc>
                <a:tc>
                  <a:txBody>
                    <a:bodyPr/>
                    <a:lstStyle/>
                    <a:p>
                      <a:pPr algn="ctr"/>
                      <a:r>
                        <a:rPr lang="fr-FR" sz="2000" noProof="1">
                          <a:latin typeface="Adobe Devanagari" panose="02040503050201020203" pitchFamily="18" charset="0"/>
                          <a:cs typeface="Adobe Devanagari" panose="02040503050201020203" pitchFamily="18" charset="0"/>
                        </a:rPr>
                        <a:t>Immeubles industriels</a:t>
                      </a:r>
                    </a:p>
                  </a:txBody>
                  <a:tcPr anchor="ctr"/>
                </a:tc>
                <a:tc>
                  <a:txBody>
                    <a:bodyPr/>
                    <a:lstStyle/>
                    <a:p>
                      <a:pPr algn="ctr"/>
                      <a:r>
                        <a:rPr lang="fr-FR" sz="2000" noProof="1">
                          <a:latin typeface="Adobe Devanagari" panose="02040503050201020203" pitchFamily="18" charset="0"/>
                          <a:cs typeface="Adobe Devanagari" panose="02040503050201020203" pitchFamily="18" charset="0"/>
                        </a:rPr>
                        <a:t>556 500 $</a:t>
                      </a:r>
                    </a:p>
                  </a:txBody>
                  <a:tcPr anchor="ctr"/>
                </a:tc>
                <a:extLst>
                  <a:ext uri="{0D108BD9-81ED-4DB2-BD59-A6C34878D82A}">
                    <a16:rowId xmlns:a16="http://schemas.microsoft.com/office/drawing/2014/main" val="1604164673"/>
                  </a:ext>
                </a:extLst>
              </a:tr>
              <a:tr h="883119">
                <a:tc>
                  <a:txBody>
                    <a:bodyPr/>
                    <a:lstStyle/>
                    <a:p>
                      <a:pPr lvl="0" algn="ctr"/>
                      <a:r>
                        <a:rPr lang="fr-FR" sz="2000" noProof="1">
                          <a:latin typeface="Adobe Devanagari" panose="02040503050201020203" pitchFamily="18" charset="0"/>
                          <a:cs typeface="Adobe Devanagari" panose="02040503050201020203" pitchFamily="18" charset="0"/>
                        </a:rPr>
                        <a:t>99 140 600$</a:t>
                      </a:r>
                    </a:p>
                  </a:txBody>
                  <a:tcPr anchor="ctr"/>
                </a:tc>
                <a:tc>
                  <a:txBody>
                    <a:bodyPr/>
                    <a:lstStyle/>
                    <a:p>
                      <a:pPr algn="ctr"/>
                      <a:r>
                        <a:rPr lang="fr-FR" sz="2000" noProof="1">
                          <a:latin typeface="Adobe Devanagari" panose="02040503050201020203" pitchFamily="18" charset="0"/>
                          <a:cs typeface="Adobe Devanagari" panose="02040503050201020203" pitchFamily="18" charset="0"/>
                        </a:rPr>
                        <a:t>Immeubles agricoles</a:t>
                      </a:r>
                    </a:p>
                  </a:txBody>
                  <a:tcPr anchor="ctr"/>
                </a:tc>
                <a:tc>
                  <a:txBody>
                    <a:bodyPr/>
                    <a:lstStyle/>
                    <a:p>
                      <a:pPr algn="ctr"/>
                      <a:r>
                        <a:rPr lang="fr-FR" sz="2000" noProof="1">
                          <a:latin typeface="Adobe Devanagari" panose="02040503050201020203" pitchFamily="18" charset="0"/>
                          <a:cs typeface="Adobe Devanagari" panose="02040503050201020203" pitchFamily="18" charset="0"/>
                        </a:rPr>
                        <a:t>99 383 000 $</a:t>
                      </a: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21385538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1911" y="77062"/>
            <a:ext cx="10219266" cy="1320800"/>
          </a:xfrm>
        </p:spPr>
        <p:txBody>
          <a:bodyPr>
            <a:normAutofit/>
          </a:bodyPr>
          <a:lstStyle/>
          <a:p>
            <a:r>
              <a:rPr lang="fr-FR" noProof="1">
                <a:solidFill>
                  <a:schemeClr val="bg1"/>
                </a:solidFill>
                <a:latin typeface="Adobe Devanagari" panose="02040503050201020203" pitchFamily="18" charset="0"/>
                <a:cs typeface="Adobe Devanagari" panose="02040503050201020203" pitchFamily="18" charset="0"/>
              </a:rPr>
              <a:t>Municipalité de Saint-Chrysostome – Budget 2021 Comparatif des taux de taxation</a:t>
            </a:r>
          </a:p>
        </p:txBody>
      </p:sp>
      <p:graphicFrame>
        <p:nvGraphicFramePr>
          <p:cNvPr id="5" name="Espace réservé du contenu 4" descr="Exemple de tableau à 3 colonnes et 4 lignes" title="Tableau"/>
          <p:cNvGraphicFramePr>
            <a:graphicFrameLocks noGrp="1"/>
          </p:cNvGraphicFramePr>
          <p:nvPr>
            <p:ph sz="half" idx="1"/>
            <p:extLst>
              <p:ext uri="{D42A27DB-BD31-4B8C-83A1-F6EECF244321}">
                <p14:modId xmlns:p14="http://schemas.microsoft.com/office/powerpoint/2010/main" val="3460161342"/>
              </p:ext>
            </p:extLst>
          </p:nvPr>
        </p:nvGraphicFramePr>
        <p:xfrm>
          <a:off x="891911" y="1838449"/>
          <a:ext cx="10391283" cy="4525682"/>
        </p:xfrm>
        <a:graphic>
          <a:graphicData uri="http://schemas.openxmlformats.org/drawingml/2006/table">
            <a:tbl>
              <a:tblPr firstRow="1" bandRow="1">
                <a:tableStyleId>{5C22544A-7EE6-4342-B048-85BDC9FD1C3A}</a:tableStyleId>
              </a:tblPr>
              <a:tblGrid>
                <a:gridCol w="3463761">
                  <a:extLst>
                    <a:ext uri="{9D8B030D-6E8A-4147-A177-3AD203B41FA5}">
                      <a16:colId xmlns:a16="http://schemas.microsoft.com/office/drawing/2014/main" val="20000"/>
                    </a:ext>
                  </a:extLst>
                </a:gridCol>
                <a:gridCol w="3463761">
                  <a:extLst>
                    <a:ext uri="{9D8B030D-6E8A-4147-A177-3AD203B41FA5}">
                      <a16:colId xmlns:a16="http://schemas.microsoft.com/office/drawing/2014/main" val="20001"/>
                    </a:ext>
                  </a:extLst>
                </a:gridCol>
                <a:gridCol w="3463761">
                  <a:extLst>
                    <a:ext uri="{9D8B030D-6E8A-4147-A177-3AD203B41FA5}">
                      <a16:colId xmlns:a16="http://schemas.microsoft.com/office/drawing/2014/main" val="20002"/>
                    </a:ext>
                  </a:extLst>
                </a:gridCol>
              </a:tblGrid>
              <a:tr h="417150">
                <a:tc>
                  <a:txBody>
                    <a:bodyPr/>
                    <a:lstStyle/>
                    <a:p>
                      <a:pPr algn="ctr"/>
                      <a:r>
                        <a:rPr lang="fr-FR" sz="2000" noProof="1">
                          <a:latin typeface="Adobe Devanagari" panose="02040503050201020203" pitchFamily="18" charset="0"/>
                          <a:cs typeface="Adobe Devanagari" panose="02040503050201020203" pitchFamily="18" charset="0"/>
                        </a:rPr>
                        <a:t>2020</a:t>
                      </a:r>
                    </a:p>
                  </a:txBody>
                  <a:tcPr anchor="ctr"/>
                </a:tc>
                <a:tc>
                  <a:txBody>
                    <a:bodyPr/>
                    <a:lstStyle/>
                    <a:p>
                      <a:pPr algn="ctr"/>
                      <a:r>
                        <a:rPr lang="fr-FR" noProof="1">
                          <a:latin typeface="Adobe Devanagari" panose="02040503050201020203" pitchFamily="18" charset="0"/>
                          <a:cs typeface="Adobe Devanagari" panose="02040503050201020203" pitchFamily="18" charset="0"/>
                        </a:rPr>
                        <a:t>Taxes foncières</a:t>
                      </a:r>
                    </a:p>
                  </a:txBody>
                  <a:tcPr anchor="ctr"/>
                </a:tc>
                <a:tc>
                  <a:txBody>
                    <a:bodyPr/>
                    <a:lstStyle/>
                    <a:p>
                      <a:pPr algn="ctr"/>
                      <a:r>
                        <a:rPr lang="fr-FR" sz="2000" noProof="1">
                          <a:latin typeface="Adobe Devanagari" panose="02040503050201020203" pitchFamily="18" charset="0"/>
                          <a:cs typeface="Adobe Devanagari" panose="02040503050201020203" pitchFamily="18" charset="0"/>
                        </a:rPr>
                        <a:t>2021</a:t>
                      </a:r>
                    </a:p>
                  </a:txBody>
                  <a:tcPr anchor="ctr"/>
                </a:tc>
                <a:extLst>
                  <a:ext uri="{0D108BD9-81ED-4DB2-BD59-A6C34878D82A}">
                    <a16:rowId xmlns:a16="http://schemas.microsoft.com/office/drawing/2014/main" val="10000"/>
                  </a:ext>
                </a:extLst>
              </a:tr>
              <a:tr h="719296">
                <a:tc>
                  <a:txBody>
                    <a:bodyPr/>
                    <a:lstStyle/>
                    <a:p>
                      <a:pPr algn="ctr"/>
                      <a:r>
                        <a:rPr lang="fr-FR" sz="2000" noProof="1">
                          <a:latin typeface="Adobe Devanagari" panose="02040503050201020203" pitchFamily="18" charset="0"/>
                          <a:cs typeface="Adobe Devanagari" panose="02040503050201020203" pitchFamily="18" charset="0"/>
                        </a:rPr>
                        <a:t>0,735 $/100$ évaluation</a:t>
                      </a:r>
                    </a:p>
                  </a:txBody>
                  <a:tcPr anchor="ctr"/>
                </a:tc>
                <a:tc>
                  <a:txBody>
                    <a:bodyPr/>
                    <a:lstStyle/>
                    <a:p>
                      <a:pPr algn="ctr"/>
                      <a:r>
                        <a:rPr lang="fr-FR" sz="2000" b="1" noProof="1">
                          <a:latin typeface="Adobe Devanagari" panose="02040503050201020203" pitchFamily="18" charset="0"/>
                          <a:cs typeface="Adobe Devanagari" panose="02040503050201020203" pitchFamily="18" charset="0"/>
                        </a:rPr>
                        <a:t>Immeubles résidentiels</a:t>
                      </a:r>
                    </a:p>
                  </a:txBody>
                  <a:tcPr anchor="ctr"/>
                </a:tc>
                <a:tc>
                  <a:txBody>
                    <a:bodyPr/>
                    <a:lstStyle/>
                    <a:p>
                      <a:pPr algn="ctr"/>
                      <a:r>
                        <a:rPr lang="fr-FR" sz="2000" noProof="1">
                          <a:latin typeface="Adobe Devanagari" panose="02040503050201020203" pitchFamily="18" charset="0"/>
                          <a:cs typeface="Adobe Devanagari" panose="02040503050201020203" pitchFamily="18" charset="0"/>
                        </a:rPr>
                        <a:t>0,757 $/100$ évaluation</a:t>
                      </a:r>
                    </a:p>
                  </a:txBody>
                  <a:tcPr anchor="ctr"/>
                </a:tc>
                <a:extLst>
                  <a:ext uri="{0D108BD9-81ED-4DB2-BD59-A6C34878D82A}">
                    <a16:rowId xmlns:a16="http://schemas.microsoft.com/office/drawing/2014/main" val="10001"/>
                  </a:ext>
                </a:extLst>
              </a:tr>
              <a:tr h="649149">
                <a:tc>
                  <a:txBody>
                    <a:bodyPr/>
                    <a:lstStyle/>
                    <a:p>
                      <a:pPr algn="ctr"/>
                      <a:r>
                        <a:rPr lang="fr-FR" sz="2000" noProof="1">
                          <a:latin typeface="Adobe Devanagari" panose="02040503050201020203" pitchFamily="18" charset="0"/>
                          <a:cs typeface="Adobe Devanagari" panose="02040503050201020203" pitchFamily="18" charset="0"/>
                        </a:rPr>
                        <a:t>0,735 $/100$ évaluation</a:t>
                      </a:r>
                    </a:p>
                  </a:txBody>
                  <a:tcPr anchor="ctr"/>
                </a:tc>
                <a:tc>
                  <a:txBody>
                    <a:bodyPr/>
                    <a:lstStyle/>
                    <a:p>
                      <a:pPr algn="ctr"/>
                      <a:r>
                        <a:rPr lang="fr-FR" sz="2000" b="1" noProof="1">
                          <a:latin typeface="Adobe Devanagari" panose="02040503050201020203" pitchFamily="18" charset="0"/>
                          <a:cs typeface="Adobe Devanagari" panose="02040503050201020203" pitchFamily="18" charset="0"/>
                        </a:rPr>
                        <a:t>Immeubles 6 logements +</a:t>
                      </a:r>
                    </a:p>
                  </a:txBody>
                  <a:tcPr anchor="ctr"/>
                </a:tc>
                <a:tc>
                  <a:txBody>
                    <a:bodyPr/>
                    <a:lstStyle/>
                    <a:p>
                      <a:pPr algn="ctr"/>
                      <a:r>
                        <a:rPr lang="fr-FR" sz="2000" noProof="1">
                          <a:latin typeface="Adobe Devanagari" panose="02040503050201020203" pitchFamily="18" charset="0"/>
                          <a:cs typeface="Adobe Devanagari" panose="02040503050201020203" pitchFamily="18" charset="0"/>
                        </a:rPr>
                        <a:t>0,757 $/100$ évaluation</a:t>
                      </a:r>
                    </a:p>
                  </a:txBody>
                  <a:tcPr anchor="ctr"/>
                </a:tc>
                <a:extLst>
                  <a:ext uri="{0D108BD9-81ED-4DB2-BD59-A6C34878D82A}">
                    <a16:rowId xmlns:a16="http://schemas.microsoft.com/office/drawing/2014/main" val="248190136"/>
                  </a:ext>
                </a:extLst>
              </a:tr>
              <a:tr h="673857">
                <a:tc>
                  <a:txBody>
                    <a:bodyPr/>
                    <a:lstStyle/>
                    <a:p>
                      <a:pPr algn="ctr"/>
                      <a:r>
                        <a:rPr lang="fr-FR" sz="2000" noProof="1">
                          <a:latin typeface="Adobe Devanagari" panose="02040503050201020203" pitchFamily="18" charset="0"/>
                          <a:cs typeface="Adobe Devanagari" panose="02040503050201020203" pitchFamily="18" charset="0"/>
                        </a:rPr>
                        <a:t>0,735 $/100$ évaluation</a:t>
                      </a:r>
                    </a:p>
                  </a:txBody>
                  <a:tcPr anchor="ctr"/>
                </a:tc>
                <a:tc>
                  <a:txBody>
                    <a:bodyPr/>
                    <a:lstStyle/>
                    <a:p>
                      <a:pPr algn="ctr"/>
                      <a:r>
                        <a:rPr lang="fr-FR" sz="2000" b="1" noProof="1">
                          <a:latin typeface="Adobe Devanagari" panose="02040503050201020203" pitchFamily="18" charset="0"/>
                          <a:cs typeface="Adobe Devanagari" panose="02040503050201020203" pitchFamily="18" charset="0"/>
                        </a:rPr>
                        <a:t>Immeubles non-résidentiels</a:t>
                      </a:r>
                    </a:p>
                  </a:txBody>
                  <a:tcPr anchor="ctr"/>
                </a:tc>
                <a:tc>
                  <a:txBody>
                    <a:bodyPr/>
                    <a:lstStyle/>
                    <a:p>
                      <a:pPr algn="ctr"/>
                      <a:r>
                        <a:rPr lang="fr-FR" sz="2000" noProof="1">
                          <a:latin typeface="Adobe Devanagari" panose="02040503050201020203" pitchFamily="18" charset="0"/>
                          <a:cs typeface="Adobe Devanagari" panose="02040503050201020203" pitchFamily="18" charset="0"/>
                        </a:rPr>
                        <a:t>0,757 $/100$ évaluation</a:t>
                      </a:r>
                    </a:p>
                  </a:txBody>
                  <a:tcPr anchor="ctr"/>
                </a:tc>
                <a:extLst>
                  <a:ext uri="{0D108BD9-81ED-4DB2-BD59-A6C34878D82A}">
                    <a16:rowId xmlns:a16="http://schemas.microsoft.com/office/drawing/2014/main" val="835594222"/>
                  </a:ext>
                </a:extLst>
              </a:tr>
              <a:tr h="673857">
                <a:tc>
                  <a:txBody>
                    <a:bodyPr/>
                    <a:lstStyle/>
                    <a:p>
                      <a:pPr algn="ctr"/>
                      <a:r>
                        <a:rPr lang="fr-FR" sz="2000" noProof="1">
                          <a:latin typeface="Adobe Devanagari" panose="02040503050201020203" pitchFamily="18" charset="0"/>
                          <a:cs typeface="Adobe Devanagari" panose="02040503050201020203" pitchFamily="18" charset="0"/>
                        </a:rPr>
                        <a:t>0,735 $/100$ évaluation</a:t>
                      </a:r>
                    </a:p>
                  </a:txBody>
                  <a:tcPr anchor="ctr"/>
                </a:tc>
                <a:tc>
                  <a:txBody>
                    <a:bodyPr/>
                    <a:lstStyle/>
                    <a:p>
                      <a:pPr algn="ctr"/>
                      <a:r>
                        <a:rPr lang="fr-FR" sz="2000" b="1" noProof="1">
                          <a:latin typeface="Adobe Devanagari" panose="02040503050201020203" pitchFamily="18" charset="0"/>
                          <a:cs typeface="Adobe Devanagari" panose="02040503050201020203" pitchFamily="18" charset="0"/>
                        </a:rPr>
                        <a:t>Immeubles industriels</a:t>
                      </a:r>
                    </a:p>
                  </a:txBody>
                  <a:tcPr anchor="ctr"/>
                </a:tc>
                <a:tc>
                  <a:txBody>
                    <a:bodyPr/>
                    <a:lstStyle/>
                    <a:p>
                      <a:pPr algn="ctr"/>
                      <a:r>
                        <a:rPr lang="fr-FR" sz="2000" noProof="1">
                          <a:latin typeface="Adobe Devanagari" panose="02040503050201020203" pitchFamily="18" charset="0"/>
                          <a:cs typeface="Adobe Devanagari" panose="02040503050201020203" pitchFamily="18" charset="0"/>
                        </a:rPr>
                        <a:t>0,757 $/100$ évaluation</a:t>
                      </a:r>
                    </a:p>
                  </a:txBody>
                  <a:tcPr anchor="ctr"/>
                </a:tc>
                <a:extLst>
                  <a:ext uri="{0D108BD9-81ED-4DB2-BD59-A6C34878D82A}">
                    <a16:rowId xmlns:a16="http://schemas.microsoft.com/office/drawing/2014/main" val="1604164673"/>
                  </a:ext>
                </a:extLst>
              </a:tr>
              <a:tr h="822859">
                <a:tc>
                  <a:txBody>
                    <a:bodyPr/>
                    <a:lstStyle/>
                    <a:p>
                      <a:pPr algn="ctr"/>
                      <a:r>
                        <a:rPr lang="fr-FR" sz="2000" noProof="1">
                          <a:latin typeface="Adobe Devanagari" panose="02040503050201020203" pitchFamily="18" charset="0"/>
                          <a:cs typeface="Adobe Devanagari" panose="02040503050201020203" pitchFamily="18" charset="0"/>
                        </a:rPr>
                        <a:t>0,518 $/100$ évaluation</a:t>
                      </a:r>
                    </a:p>
                  </a:txBody>
                  <a:tcPr anchor="ctr"/>
                </a:tc>
                <a:tc>
                  <a:txBody>
                    <a:bodyPr/>
                    <a:lstStyle/>
                    <a:p>
                      <a:pPr algn="ctr"/>
                      <a:r>
                        <a:rPr lang="fr-FR" sz="2000" b="1" noProof="1">
                          <a:latin typeface="Adobe Devanagari" panose="02040503050201020203" pitchFamily="18" charset="0"/>
                          <a:cs typeface="Adobe Devanagari" panose="02040503050201020203" pitchFamily="18" charset="0"/>
                        </a:rPr>
                        <a:t>Immeubles agricoles</a:t>
                      </a:r>
                    </a:p>
                  </a:txBody>
                  <a:tcPr anchor="ctr"/>
                </a:tc>
                <a:tc>
                  <a:txBody>
                    <a:bodyPr/>
                    <a:lstStyle/>
                    <a:p>
                      <a:pPr algn="ctr"/>
                      <a:r>
                        <a:rPr lang="fr-FR" sz="2000" noProof="1">
                          <a:latin typeface="Adobe Devanagari" panose="02040503050201020203" pitchFamily="18" charset="0"/>
                          <a:cs typeface="Adobe Devanagari" panose="02040503050201020203" pitchFamily="18" charset="0"/>
                        </a:rPr>
                        <a:t>0,533 $/100$ évaluation</a:t>
                      </a:r>
                    </a:p>
                  </a:txBody>
                  <a:tcPr anchor="ctr"/>
                </a:tc>
                <a:extLst>
                  <a:ext uri="{0D108BD9-81ED-4DB2-BD59-A6C34878D82A}">
                    <a16:rowId xmlns:a16="http://schemas.microsoft.com/office/drawing/2014/main" val="10002"/>
                  </a:ext>
                </a:extLst>
              </a:tr>
              <a:tr h="569514">
                <a:tc>
                  <a:txBody>
                    <a:bodyPr/>
                    <a:lstStyle/>
                    <a:p>
                      <a:pPr algn="ctr"/>
                      <a:endParaRPr lang="fr-FR" sz="2000" noProof="1">
                        <a:latin typeface="Adobe Devanagari" panose="02040503050201020203" pitchFamily="18" charset="0"/>
                        <a:cs typeface="Adobe Devanagari" panose="02040503050201020203" pitchFamily="18" charset="0"/>
                      </a:endParaRPr>
                    </a:p>
                  </a:txBody>
                  <a:tcPr anchor="ctr"/>
                </a:tc>
                <a:tc>
                  <a:txBody>
                    <a:bodyPr/>
                    <a:lstStyle/>
                    <a:p>
                      <a:pPr algn="ctr"/>
                      <a:r>
                        <a:rPr lang="fr-FR" sz="2000" b="1" noProof="1">
                          <a:latin typeface="Adobe Devanagari" panose="02040503050201020203" pitchFamily="18" charset="0"/>
                          <a:cs typeface="Adobe Devanagari" panose="02040503050201020203" pitchFamily="18" charset="0"/>
                        </a:rPr>
                        <a:t>Crédit taxes – Aide Covid</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2000" noProof="1">
                          <a:latin typeface="Adobe Devanagari" panose="02040503050201020203" pitchFamily="18" charset="0"/>
                          <a:cs typeface="Adobe Devanagari" panose="02040503050201020203" pitchFamily="18" charset="0"/>
                        </a:rPr>
                        <a:t>(0,02) $/100$ évaluation</a:t>
                      </a:r>
                    </a:p>
                  </a:txBody>
                  <a:tcPr anchor="ctr"/>
                </a:tc>
                <a:extLst>
                  <a:ext uri="{0D108BD9-81ED-4DB2-BD59-A6C34878D82A}">
                    <a16:rowId xmlns:a16="http://schemas.microsoft.com/office/drawing/2014/main" val="1291530831"/>
                  </a:ext>
                </a:extLst>
              </a:tr>
            </a:tbl>
          </a:graphicData>
        </a:graphic>
      </p:graphicFrame>
    </p:spTree>
    <p:extLst>
      <p:ext uri="{BB962C8B-B14F-4D97-AF65-F5344CB8AC3E}">
        <p14:creationId xmlns:p14="http://schemas.microsoft.com/office/powerpoint/2010/main" val="3343179090"/>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156239"/>
            <a:ext cx="10510619" cy="1320800"/>
          </a:xfrm>
        </p:spPr>
        <p:txBody>
          <a:bodyPr>
            <a:normAutofit/>
          </a:bodyPr>
          <a:lstStyle/>
          <a:p>
            <a:r>
              <a:rPr lang="fr-FR" noProof="1">
                <a:solidFill>
                  <a:schemeClr val="bg1"/>
                </a:solidFill>
                <a:latin typeface="Adobe Devanagari" panose="02040503050201020203" pitchFamily="18" charset="0"/>
                <a:cs typeface="Adobe Devanagari" panose="02040503050201020203" pitchFamily="18" charset="0"/>
              </a:rPr>
              <a:t>Municipalité de Saint-Chrysostome – Budget 2021 Comparatif des taux de taxation (suite)</a:t>
            </a:r>
          </a:p>
        </p:txBody>
      </p:sp>
      <p:graphicFrame>
        <p:nvGraphicFramePr>
          <p:cNvPr id="5" name="Espace réservé du contenu 4" descr="Exemple de tableau à 3 colonnes et 4 lignes" title="Tableau"/>
          <p:cNvGraphicFramePr>
            <a:graphicFrameLocks noGrp="1"/>
          </p:cNvGraphicFramePr>
          <p:nvPr>
            <p:ph sz="half" idx="1"/>
            <p:extLst>
              <p:ext uri="{D42A27DB-BD31-4B8C-83A1-F6EECF244321}">
                <p14:modId xmlns:p14="http://schemas.microsoft.com/office/powerpoint/2010/main" val="3143806780"/>
              </p:ext>
            </p:extLst>
          </p:nvPr>
        </p:nvGraphicFramePr>
        <p:xfrm>
          <a:off x="402672" y="1998315"/>
          <a:ext cx="11266413" cy="4299797"/>
        </p:xfrm>
        <a:graphic>
          <a:graphicData uri="http://schemas.openxmlformats.org/drawingml/2006/table">
            <a:tbl>
              <a:tblPr firstRow="1" bandRow="1">
                <a:tableStyleId>{5C22544A-7EE6-4342-B048-85BDC9FD1C3A}</a:tableStyleId>
              </a:tblPr>
              <a:tblGrid>
                <a:gridCol w="4206505">
                  <a:extLst>
                    <a:ext uri="{9D8B030D-6E8A-4147-A177-3AD203B41FA5}">
                      <a16:colId xmlns:a16="http://schemas.microsoft.com/office/drawing/2014/main" val="20000"/>
                    </a:ext>
                  </a:extLst>
                </a:gridCol>
                <a:gridCol w="2783848">
                  <a:extLst>
                    <a:ext uri="{9D8B030D-6E8A-4147-A177-3AD203B41FA5}">
                      <a16:colId xmlns:a16="http://schemas.microsoft.com/office/drawing/2014/main" val="20001"/>
                    </a:ext>
                  </a:extLst>
                </a:gridCol>
                <a:gridCol w="4276060">
                  <a:extLst>
                    <a:ext uri="{9D8B030D-6E8A-4147-A177-3AD203B41FA5}">
                      <a16:colId xmlns:a16="http://schemas.microsoft.com/office/drawing/2014/main" val="20002"/>
                    </a:ext>
                  </a:extLst>
                </a:gridCol>
              </a:tblGrid>
              <a:tr h="717991">
                <a:tc>
                  <a:txBody>
                    <a:bodyPr/>
                    <a:lstStyle/>
                    <a:p>
                      <a:pPr algn="ctr"/>
                      <a:r>
                        <a:rPr lang="fr-FR" sz="2400" noProof="1">
                          <a:latin typeface="Adobe Devanagari" panose="02040503050201020203" pitchFamily="18" charset="0"/>
                          <a:cs typeface="Adobe Devanagari" panose="02040503050201020203" pitchFamily="18" charset="0"/>
                        </a:rPr>
                        <a:t>2020</a:t>
                      </a:r>
                    </a:p>
                  </a:txBody>
                  <a:tcPr anchor="ctr"/>
                </a:tc>
                <a:tc>
                  <a:txBody>
                    <a:bodyPr/>
                    <a:lstStyle/>
                    <a:p>
                      <a:pPr algn="ctr"/>
                      <a:r>
                        <a:rPr lang="fr-FR" sz="2000" noProof="1">
                          <a:latin typeface="Adobe Devanagari" panose="02040503050201020203" pitchFamily="18" charset="0"/>
                          <a:cs typeface="Adobe Devanagari" panose="02040503050201020203" pitchFamily="18" charset="0"/>
                        </a:rPr>
                        <a:t>Taxes de services</a:t>
                      </a:r>
                    </a:p>
                  </a:txBody>
                  <a:tcPr anchor="ctr"/>
                </a:tc>
                <a:tc>
                  <a:txBody>
                    <a:bodyPr/>
                    <a:lstStyle/>
                    <a:p>
                      <a:pPr algn="ctr"/>
                      <a:r>
                        <a:rPr lang="fr-FR" sz="2400" noProof="1">
                          <a:latin typeface="Adobe Devanagari" panose="02040503050201020203" pitchFamily="18" charset="0"/>
                          <a:cs typeface="Adobe Devanagari" panose="02040503050201020203" pitchFamily="18" charset="0"/>
                        </a:rPr>
                        <a:t>2021</a:t>
                      </a:r>
                    </a:p>
                  </a:txBody>
                  <a:tcPr anchor="ctr"/>
                </a:tc>
                <a:extLst>
                  <a:ext uri="{0D108BD9-81ED-4DB2-BD59-A6C34878D82A}">
                    <a16:rowId xmlns:a16="http://schemas.microsoft.com/office/drawing/2014/main" val="10000"/>
                  </a:ext>
                </a:extLst>
              </a:tr>
              <a:tr h="856989">
                <a:tc>
                  <a:txBody>
                    <a:bodyPr/>
                    <a:lstStyle/>
                    <a:p>
                      <a:pPr marL="285750" indent="-285750" algn="l">
                        <a:buFont typeface="Wingdings" panose="05000000000000000000" pitchFamily="2" charset="2"/>
                        <a:buChar char="Ø"/>
                      </a:pPr>
                      <a:r>
                        <a:rPr lang="fr-FR" sz="1800" noProof="1">
                          <a:latin typeface="Adobe Devanagari" panose="02040503050201020203" pitchFamily="18" charset="0"/>
                          <a:cs typeface="Adobe Devanagari" panose="02040503050201020203" pitchFamily="18" charset="0"/>
                        </a:rPr>
                        <a:t>162 $ / unité de logement</a:t>
                      </a:r>
                    </a:p>
                    <a:p>
                      <a:pPr marL="285750" indent="-285750" algn="l">
                        <a:buFont typeface="Wingdings" panose="05000000000000000000" pitchFamily="2" charset="2"/>
                        <a:buChar char="Ø"/>
                      </a:pPr>
                      <a:r>
                        <a:rPr lang="fr-FR" sz="1800" noProof="1">
                          <a:latin typeface="Adobe Devanagari" panose="02040503050201020203" pitchFamily="18" charset="0"/>
                          <a:cs typeface="Adobe Devanagari" panose="02040503050201020203" pitchFamily="18" charset="0"/>
                        </a:rPr>
                        <a:t>200 $ / autres locaux et agricole</a:t>
                      </a:r>
                    </a:p>
                  </a:txBody>
                  <a:tcPr anchor="ctr"/>
                </a:tc>
                <a:tc>
                  <a:txBody>
                    <a:bodyPr/>
                    <a:lstStyle/>
                    <a:p>
                      <a:pPr algn="ctr"/>
                      <a:r>
                        <a:rPr lang="fr-FR" sz="1800" b="1" noProof="1">
                          <a:latin typeface="Adobe Devanagari" panose="02040503050201020203" pitchFamily="18" charset="0"/>
                          <a:cs typeface="Adobe Devanagari" panose="02040503050201020203" pitchFamily="18" charset="0"/>
                        </a:rPr>
                        <a:t>Ordures</a:t>
                      </a:r>
                    </a:p>
                  </a:txBody>
                  <a:tcPr anchor="ctr"/>
                </a:tc>
                <a:tc>
                  <a:txBody>
                    <a:bodyPr/>
                    <a:lstStyle/>
                    <a:p>
                      <a:pPr marL="285750" indent="-285750" algn="l">
                        <a:buFont typeface="Wingdings" panose="05000000000000000000" pitchFamily="2" charset="2"/>
                        <a:buChar char="Ø"/>
                      </a:pPr>
                      <a:r>
                        <a:rPr lang="fr-FR" sz="1800" noProof="1">
                          <a:latin typeface="Adobe Devanagari" panose="02040503050201020203" pitchFamily="18" charset="0"/>
                          <a:cs typeface="Adobe Devanagari" panose="02040503050201020203" pitchFamily="18" charset="0"/>
                        </a:rPr>
                        <a:t>162 $ / unité de logement</a:t>
                      </a:r>
                    </a:p>
                    <a:p>
                      <a:pPr marL="285750" indent="-285750" algn="l">
                        <a:buFont typeface="Wingdings" panose="05000000000000000000" pitchFamily="2" charset="2"/>
                        <a:buChar char="Ø"/>
                      </a:pPr>
                      <a:r>
                        <a:rPr lang="fr-FR" sz="1800" noProof="1">
                          <a:latin typeface="Adobe Devanagari" panose="02040503050201020203" pitchFamily="18" charset="0"/>
                          <a:cs typeface="Adobe Devanagari" panose="02040503050201020203" pitchFamily="18" charset="0"/>
                        </a:rPr>
                        <a:t>200 $ / autres locaux et agricole</a:t>
                      </a:r>
                    </a:p>
                  </a:txBody>
                  <a:tcPr anchor="ctr"/>
                </a:tc>
                <a:extLst>
                  <a:ext uri="{0D108BD9-81ED-4DB2-BD59-A6C34878D82A}">
                    <a16:rowId xmlns:a16="http://schemas.microsoft.com/office/drawing/2014/main" val="10001"/>
                  </a:ext>
                </a:extLst>
              </a:tr>
              <a:tr h="761643">
                <a:tc>
                  <a:txBody>
                    <a:bodyPr/>
                    <a:lstStyle/>
                    <a:p>
                      <a:pPr marL="285750" indent="-285750" algn="l">
                        <a:buFont typeface="Wingdings" panose="05000000000000000000" pitchFamily="2" charset="2"/>
                        <a:buChar char="Ø"/>
                      </a:pPr>
                      <a:r>
                        <a:rPr lang="fr-FR" sz="1800" noProof="1">
                          <a:latin typeface="Adobe Devanagari" panose="02040503050201020203" pitchFamily="18" charset="0"/>
                          <a:cs typeface="Adobe Devanagari" panose="02040503050201020203" pitchFamily="18" charset="0"/>
                        </a:rPr>
                        <a:t>62.50 $ / unité de logement, autres locaux et agricole</a:t>
                      </a:r>
                    </a:p>
                  </a:txBody>
                  <a:tcPr anchor="ctr"/>
                </a:tc>
                <a:tc>
                  <a:txBody>
                    <a:bodyPr/>
                    <a:lstStyle/>
                    <a:p>
                      <a:pPr algn="ctr"/>
                      <a:r>
                        <a:rPr lang="fr-FR" sz="1800" b="1" noProof="1">
                          <a:latin typeface="Adobe Devanagari" panose="02040503050201020203" pitchFamily="18" charset="0"/>
                          <a:cs typeface="Adobe Devanagari" panose="02040503050201020203" pitchFamily="18" charset="0"/>
                        </a:rPr>
                        <a:t>Recyclage </a:t>
                      </a:r>
                    </a:p>
                  </a:txBody>
                  <a:tcPr anchor="ctr"/>
                </a:tc>
                <a:tc>
                  <a:txBody>
                    <a:bodyPr/>
                    <a:lstStyle/>
                    <a:p>
                      <a:pPr marL="285750" indent="-285750" algn="l">
                        <a:buFont typeface="Wingdings" panose="05000000000000000000" pitchFamily="2" charset="2"/>
                        <a:buChar char="Ø"/>
                      </a:pPr>
                      <a:r>
                        <a:rPr lang="fr-FR" sz="1800" noProof="1">
                          <a:latin typeface="Adobe Devanagari" panose="02040503050201020203" pitchFamily="18" charset="0"/>
                          <a:cs typeface="Adobe Devanagari" panose="02040503050201020203" pitchFamily="18" charset="0"/>
                        </a:rPr>
                        <a:t>65 $ / unité de logement, autres locaux et agricole</a:t>
                      </a:r>
                    </a:p>
                  </a:txBody>
                  <a:tcPr anchor="ctr"/>
                </a:tc>
                <a:extLst>
                  <a:ext uri="{0D108BD9-81ED-4DB2-BD59-A6C34878D82A}">
                    <a16:rowId xmlns:a16="http://schemas.microsoft.com/office/drawing/2014/main" val="248190136"/>
                  </a:ext>
                </a:extLst>
              </a:tr>
              <a:tr h="774454">
                <a:tc>
                  <a:txBody>
                    <a:bodyPr/>
                    <a:lstStyle/>
                    <a:p>
                      <a:pPr marL="285750" indent="-285750" algn="l">
                        <a:buFont typeface="Wingdings" panose="05000000000000000000" pitchFamily="2" charset="2"/>
                        <a:buChar char="Ø"/>
                      </a:pPr>
                      <a:r>
                        <a:rPr lang="fr-FR" sz="1800" noProof="1">
                          <a:latin typeface="Adobe Devanagari" panose="02040503050201020203" pitchFamily="18" charset="0"/>
                          <a:cs typeface="Adobe Devanagari" panose="02040503050201020203" pitchFamily="18" charset="0"/>
                        </a:rPr>
                        <a:t>140 $ / unité desservie </a:t>
                      </a:r>
                    </a:p>
                  </a:txBody>
                  <a:tcPr anchor="ctr"/>
                </a:tc>
                <a:tc>
                  <a:txBody>
                    <a:bodyPr/>
                    <a:lstStyle/>
                    <a:p>
                      <a:pPr algn="ctr"/>
                      <a:r>
                        <a:rPr lang="fr-FR" sz="1800" b="1" noProof="1">
                          <a:latin typeface="Adobe Devanagari" panose="02040503050201020203" pitchFamily="18" charset="0"/>
                          <a:cs typeface="Adobe Devanagari" panose="02040503050201020203" pitchFamily="18" charset="0"/>
                        </a:rPr>
                        <a:t>Traitement des eaux usées</a:t>
                      </a:r>
                    </a:p>
                  </a:txBody>
                  <a:tcPr anchor="ctr"/>
                </a:tc>
                <a:tc>
                  <a:txBody>
                    <a:bodyPr/>
                    <a:lstStyle/>
                    <a:p>
                      <a:pPr marL="285750" indent="-285750" algn="l">
                        <a:buFont typeface="Wingdings" panose="05000000000000000000" pitchFamily="2" charset="2"/>
                        <a:buChar char="Ø"/>
                      </a:pPr>
                      <a:r>
                        <a:rPr lang="fr-FR" sz="1800" noProof="1">
                          <a:latin typeface="Adobe Devanagari" panose="02040503050201020203" pitchFamily="18" charset="0"/>
                          <a:cs typeface="Adobe Devanagari" panose="02040503050201020203" pitchFamily="18" charset="0"/>
                        </a:rPr>
                        <a:t>145 $ / unité desservie </a:t>
                      </a:r>
                    </a:p>
                  </a:txBody>
                  <a:tcPr anchor="ctr"/>
                </a:tc>
                <a:extLst>
                  <a:ext uri="{0D108BD9-81ED-4DB2-BD59-A6C34878D82A}">
                    <a16:rowId xmlns:a16="http://schemas.microsoft.com/office/drawing/2014/main" val="2193064331"/>
                  </a:ext>
                </a:extLst>
              </a:tr>
              <a:tr h="1077967">
                <a:tc>
                  <a:txBody>
                    <a:bodyPr/>
                    <a:lstStyle/>
                    <a:p>
                      <a:pPr marL="285750" indent="-285750" algn="l">
                        <a:buFont typeface="Wingdings" panose="05000000000000000000" pitchFamily="2" charset="2"/>
                        <a:buChar char="Ø"/>
                      </a:pPr>
                      <a:r>
                        <a:rPr lang="fr-FR" sz="1800" noProof="1">
                          <a:latin typeface="Adobe Devanagari" panose="02040503050201020203" pitchFamily="18" charset="0"/>
                          <a:cs typeface="Adobe Devanagari" panose="02040503050201020203" pitchFamily="18" charset="0"/>
                        </a:rPr>
                        <a:t>161 $/unité de logement</a:t>
                      </a:r>
                    </a:p>
                    <a:p>
                      <a:pPr marL="285750" indent="-285750" algn="l">
                        <a:buFont typeface="Wingdings" panose="05000000000000000000" pitchFamily="2" charset="2"/>
                        <a:buChar char="Ø"/>
                      </a:pPr>
                      <a:r>
                        <a:rPr lang="fr-FR" sz="1800" noProof="1">
                          <a:latin typeface="Adobe Devanagari" panose="02040503050201020203" pitchFamily="18" charset="0"/>
                          <a:cs typeface="Adobe Devanagari" panose="02040503050201020203" pitchFamily="18" charset="0"/>
                        </a:rPr>
                        <a:t>495 $/agricole</a:t>
                      </a:r>
                    </a:p>
                    <a:p>
                      <a:pPr marL="285750" indent="-285750" algn="l">
                        <a:buFont typeface="Wingdings" panose="05000000000000000000" pitchFamily="2" charset="2"/>
                        <a:buChar char="Ø"/>
                      </a:pPr>
                      <a:r>
                        <a:rPr lang="fr-FR" sz="1800" noProof="1">
                          <a:latin typeface="Adobe Devanagari" panose="02040503050201020203" pitchFamily="18" charset="0"/>
                          <a:cs typeface="Adobe Devanagari" panose="02040503050201020203" pitchFamily="18" charset="0"/>
                        </a:rPr>
                        <a:t>Entre 150 $ et 400 $ /unité </a:t>
                      </a:r>
                    </a:p>
                    <a:p>
                      <a:pPr marL="0" indent="0" algn="l">
                        <a:buFont typeface="Wingdings" panose="05000000000000000000" pitchFamily="2" charset="2"/>
                        <a:buNone/>
                      </a:pPr>
                      <a:r>
                        <a:rPr lang="fr-FR" sz="1800" noProof="1">
                          <a:latin typeface="Adobe Devanagari" panose="02040503050201020203" pitchFamily="18" charset="0"/>
                          <a:cs typeface="Adobe Devanagari" panose="02040503050201020203" pitchFamily="18" charset="0"/>
                        </a:rPr>
                        <a:t>        Autres locaux/commerce</a:t>
                      </a:r>
                    </a:p>
                  </a:txBody>
                  <a:tcPr anchor="ctr"/>
                </a:tc>
                <a:tc>
                  <a:txBody>
                    <a:bodyPr/>
                    <a:lstStyle/>
                    <a:p>
                      <a:pPr algn="ctr"/>
                      <a:r>
                        <a:rPr lang="fr-FR" sz="1800" b="1" noProof="1">
                          <a:latin typeface="Adobe Devanagari" panose="02040503050201020203" pitchFamily="18" charset="0"/>
                          <a:cs typeface="Adobe Devanagari" panose="02040503050201020203" pitchFamily="18" charset="0"/>
                        </a:rPr>
                        <a:t>Aqueduc</a:t>
                      </a:r>
                    </a:p>
                  </a:txBody>
                  <a:tcPr anchor="ctr"/>
                </a:tc>
                <a:tc>
                  <a:txBody>
                    <a:bodyPr/>
                    <a:lstStyle/>
                    <a:p>
                      <a:pPr marL="285750" indent="-285750" algn="l">
                        <a:buFont typeface="Wingdings" panose="05000000000000000000" pitchFamily="2" charset="2"/>
                        <a:buChar char="Ø"/>
                      </a:pPr>
                      <a:r>
                        <a:rPr lang="fr-FR" sz="1800" noProof="1">
                          <a:latin typeface="Adobe Devanagari" panose="02040503050201020203" pitchFamily="18" charset="0"/>
                          <a:cs typeface="Adobe Devanagari" panose="02040503050201020203" pitchFamily="18" charset="0"/>
                        </a:rPr>
                        <a:t>160 $/ unité de logement</a:t>
                      </a:r>
                    </a:p>
                    <a:p>
                      <a:pPr marL="285750" indent="-285750" algn="l">
                        <a:buFont typeface="Wingdings" panose="05000000000000000000" pitchFamily="2" charset="2"/>
                        <a:buChar char="Ø"/>
                      </a:pPr>
                      <a:r>
                        <a:rPr lang="fr-FR" sz="1800" noProof="1">
                          <a:latin typeface="Adobe Devanagari" panose="02040503050201020203" pitchFamily="18" charset="0"/>
                          <a:cs typeface="Adobe Devanagari" panose="02040503050201020203" pitchFamily="18" charset="0"/>
                        </a:rPr>
                        <a:t>495 $/agricole</a:t>
                      </a:r>
                    </a:p>
                    <a:p>
                      <a:pPr marL="285750" indent="-285750" algn="l">
                        <a:buFont typeface="Wingdings" panose="05000000000000000000" pitchFamily="2" charset="2"/>
                        <a:buChar char="Ø"/>
                      </a:pPr>
                      <a:r>
                        <a:rPr lang="fr-FR" sz="1800" noProof="1">
                          <a:latin typeface="Adobe Devanagari" panose="02040503050201020203" pitchFamily="18" charset="0"/>
                          <a:cs typeface="Adobe Devanagari" panose="02040503050201020203" pitchFamily="18" charset="0"/>
                        </a:rPr>
                        <a:t>Entre 150 $ et 400 $ /unité </a:t>
                      </a:r>
                    </a:p>
                    <a:p>
                      <a:pPr marL="0" indent="0" algn="l">
                        <a:buFont typeface="Wingdings" panose="05000000000000000000" pitchFamily="2" charset="2"/>
                        <a:buNone/>
                      </a:pPr>
                      <a:r>
                        <a:rPr lang="fr-FR" sz="1800" noProof="1">
                          <a:latin typeface="Adobe Devanagari" panose="02040503050201020203" pitchFamily="18" charset="0"/>
                          <a:cs typeface="Adobe Devanagari" panose="02040503050201020203" pitchFamily="18" charset="0"/>
                        </a:rPr>
                        <a:t>       Autres locaux/commerce</a:t>
                      </a:r>
                    </a:p>
                  </a:txBody>
                  <a:tcPr anchor="ctr"/>
                </a:tc>
                <a:extLst>
                  <a:ext uri="{0D108BD9-81ED-4DB2-BD59-A6C34878D82A}">
                    <a16:rowId xmlns:a16="http://schemas.microsoft.com/office/drawing/2014/main" val="4221014940"/>
                  </a:ext>
                </a:extLst>
              </a:tr>
            </a:tbl>
          </a:graphicData>
        </a:graphic>
      </p:graphicFrame>
    </p:spTree>
    <p:extLst>
      <p:ext uri="{BB962C8B-B14F-4D97-AF65-F5344CB8AC3E}">
        <p14:creationId xmlns:p14="http://schemas.microsoft.com/office/powerpoint/2010/main" val="45795744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2104" y="107958"/>
            <a:ext cx="10360152" cy="1320800"/>
          </a:xfrm>
        </p:spPr>
        <p:txBody>
          <a:bodyPr>
            <a:normAutofit/>
          </a:bodyPr>
          <a:lstStyle/>
          <a:p>
            <a:r>
              <a:rPr lang="fr-FR" noProof="1">
                <a:solidFill>
                  <a:schemeClr val="bg1"/>
                </a:solidFill>
                <a:latin typeface="Adobe Devanagari" panose="02040503050201020203" pitchFamily="18" charset="0"/>
                <a:cs typeface="Adobe Devanagari" panose="02040503050201020203" pitchFamily="18" charset="0"/>
              </a:rPr>
              <a:t>Municipalité de Saint-Chrysostome – Budget 2021 Comparatif des taux de taxation (suite)</a:t>
            </a:r>
          </a:p>
        </p:txBody>
      </p:sp>
      <p:sp>
        <p:nvSpPr>
          <p:cNvPr id="3" name="Espace réservé du contenu 2"/>
          <p:cNvSpPr>
            <a:spLocks noGrp="1"/>
          </p:cNvSpPr>
          <p:nvPr>
            <p:ph sz="half" idx="1"/>
          </p:nvPr>
        </p:nvSpPr>
        <p:spPr>
          <a:xfrm>
            <a:off x="1295400" y="2352583"/>
            <a:ext cx="8638713" cy="2228296"/>
          </a:xfrm>
        </p:spPr>
        <p:txBody>
          <a:bodyPr>
            <a:normAutofit/>
          </a:bodyPr>
          <a:lstStyle/>
          <a:p>
            <a:pPr>
              <a:buClr>
                <a:srgbClr val="595959"/>
              </a:buClr>
            </a:pPr>
            <a:endParaRPr lang="fr-FR" noProof="1"/>
          </a:p>
        </p:txBody>
      </p:sp>
      <p:graphicFrame>
        <p:nvGraphicFramePr>
          <p:cNvPr id="5" name="Espace réservé du contenu 4" descr="Exemple de tableau à 3 colonnes et 4 lignes" title="Tableau"/>
          <p:cNvGraphicFramePr>
            <a:graphicFrameLocks noGrp="1"/>
          </p:cNvGraphicFramePr>
          <p:nvPr>
            <p:ph sz="half" idx="2"/>
            <p:extLst>
              <p:ext uri="{D42A27DB-BD31-4B8C-83A1-F6EECF244321}">
                <p14:modId xmlns:p14="http://schemas.microsoft.com/office/powerpoint/2010/main" val="3558281726"/>
              </p:ext>
            </p:extLst>
          </p:nvPr>
        </p:nvGraphicFramePr>
        <p:xfrm>
          <a:off x="1189608" y="2176967"/>
          <a:ext cx="9706992" cy="4222004"/>
        </p:xfrm>
        <a:graphic>
          <a:graphicData uri="http://schemas.openxmlformats.org/drawingml/2006/table">
            <a:tbl>
              <a:tblPr firstRow="1" bandRow="1">
                <a:tableStyleId>{5C22544A-7EE6-4342-B048-85BDC9FD1C3A}</a:tableStyleId>
              </a:tblPr>
              <a:tblGrid>
                <a:gridCol w="3306192">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gridCol w="3200400">
                  <a:extLst>
                    <a:ext uri="{9D8B030D-6E8A-4147-A177-3AD203B41FA5}">
                      <a16:colId xmlns:a16="http://schemas.microsoft.com/office/drawing/2014/main" val="20002"/>
                    </a:ext>
                  </a:extLst>
                </a:gridCol>
              </a:tblGrid>
              <a:tr h="786408">
                <a:tc>
                  <a:txBody>
                    <a:bodyPr/>
                    <a:lstStyle/>
                    <a:p>
                      <a:pPr algn="ctr"/>
                      <a:r>
                        <a:rPr lang="fr-FR" sz="2000" noProof="1">
                          <a:latin typeface="Adobe Devanagari" panose="02040503050201020203" pitchFamily="18" charset="0"/>
                          <a:cs typeface="Adobe Devanagari" panose="02040503050201020203" pitchFamily="18" charset="0"/>
                        </a:rPr>
                        <a:t>2020</a:t>
                      </a:r>
                    </a:p>
                  </a:txBody>
                  <a:tcPr anchor="ctr"/>
                </a:tc>
                <a:tc>
                  <a:txBody>
                    <a:bodyPr/>
                    <a:lstStyle/>
                    <a:p>
                      <a:pPr algn="ctr"/>
                      <a:r>
                        <a:rPr lang="fr-FR" sz="2000" noProof="1">
                          <a:latin typeface="Adobe Devanagari" panose="02040503050201020203" pitchFamily="18" charset="0"/>
                          <a:cs typeface="Adobe Devanagari" panose="02040503050201020203" pitchFamily="18" charset="0"/>
                        </a:rPr>
                        <a:t>Dette de secteur</a:t>
                      </a:r>
                    </a:p>
                  </a:txBody>
                  <a:tcPr anchor="ctr"/>
                </a:tc>
                <a:tc>
                  <a:txBody>
                    <a:bodyPr/>
                    <a:lstStyle/>
                    <a:p>
                      <a:pPr algn="ctr"/>
                      <a:r>
                        <a:rPr lang="fr-FR" sz="2000" noProof="1">
                          <a:latin typeface="Adobe Devanagari" panose="02040503050201020203" pitchFamily="18" charset="0"/>
                          <a:cs typeface="Adobe Devanagari" panose="02040503050201020203" pitchFamily="18" charset="0"/>
                        </a:rPr>
                        <a:t>2021</a:t>
                      </a:r>
                    </a:p>
                  </a:txBody>
                  <a:tcPr anchor="ctr"/>
                </a:tc>
                <a:extLst>
                  <a:ext uri="{0D108BD9-81ED-4DB2-BD59-A6C34878D82A}">
                    <a16:rowId xmlns:a16="http://schemas.microsoft.com/office/drawing/2014/main" val="10000"/>
                  </a:ext>
                </a:extLst>
              </a:tr>
              <a:tr h="1123438">
                <a:tc>
                  <a:txBody>
                    <a:bodyPr/>
                    <a:lstStyle/>
                    <a:p>
                      <a:pPr marL="285750" indent="-285750" algn="l">
                        <a:buFont typeface="Wingdings" panose="05000000000000000000" pitchFamily="2" charset="2"/>
                        <a:buChar char="Ø"/>
                      </a:pPr>
                      <a:r>
                        <a:rPr lang="fr-FR" sz="1800" noProof="1">
                          <a:latin typeface="Adobe Devanagari" panose="02040503050201020203" pitchFamily="18" charset="0"/>
                          <a:cs typeface="Adobe Devanagari" panose="02040503050201020203" pitchFamily="18" charset="0"/>
                        </a:rPr>
                        <a:t>Aqueduc: 266.50 $/  unité </a:t>
                      </a:r>
                    </a:p>
                    <a:p>
                      <a:pPr marL="285750" indent="-285750" algn="l">
                        <a:buFont typeface="Wingdings" panose="05000000000000000000" pitchFamily="2" charset="2"/>
                        <a:buChar char="Ø"/>
                      </a:pPr>
                      <a:r>
                        <a:rPr lang="fr-FR" sz="1800" noProof="1">
                          <a:latin typeface="Adobe Devanagari" panose="02040503050201020203" pitchFamily="18" charset="0"/>
                          <a:cs typeface="Adobe Devanagari" panose="02040503050201020203" pitchFamily="18" charset="0"/>
                        </a:rPr>
                        <a:t>Égout: 215.28 $ / unité </a:t>
                      </a:r>
                    </a:p>
                  </a:txBody>
                  <a:tcPr anchor="ctr"/>
                </a:tc>
                <a:tc>
                  <a:txBody>
                    <a:bodyPr/>
                    <a:lstStyle/>
                    <a:p>
                      <a:pPr algn="ctr"/>
                      <a:endParaRPr lang="fr-FR" sz="1800" b="1" noProof="1">
                        <a:latin typeface="Adobe Devanagari" panose="02040503050201020203" pitchFamily="18" charset="0"/>
                        <a:cs typeface="Adobe Devanagari" panose="02040503050201020203" pitchFamily="18" charset="0"/>
                      </a:endParaRPr>
                    </a:p>
                    <a:p>
                      <a:pPr algn="ctr"/>
                      <a:r>
                        <a:rPr lang="fr-FR" sz="1800" b="1" noProof="1">
                          <a:latin typeface="Adobe Devanagari" panose="02040503050201020203" pitchFamily="18" charset="0"/>
                          <a:cs typeface="Adobe Devanagari" panose="02040503050201020203" pitchFamily="18" charset="0"/>
                        </a:rPr>
                        <a:t>Remb. Dette  -  Phase I </a:t>
                      </a:r>
                    </a:p>
                    <a:p>
                      <a:pPr algn="ctr"/>
                      <a:r>
                        <a:rPr lang="fr-FR" sz="1800" b="1" noProof="1">
                          <a:latin typeface="Adobe Devanagari" panose="02040503050201020203" pitchFamily="18" charset="0"/>
                          <a:cs typeface="Adobe Devanagari" panose="02040503050201020203" pitchFamily="18" charset="0"/>
                        </a:rPr>
                        <a:t>Selon Règl. #124-2008 </a:t>
                      </a:r>
                    </a:p>
                    <a:p>
                      <a:pPr algn="ctr"/>
                      <a:endParaRPr lang="fr-FR" sz="1800" b="1" noProof="1">
                        <a:latin typeface="Adobe Devanagari" panose="02040503050201020203" pitchFamily="18" charset="0"/>
                        <a:cs typeface="Adobe Devanagari" panose="02040503050201020203" pitchFamily="18" charset="0"/>
                      </a:endParaRPr>
                    </a:p>
                  </a:txBody>
                  <a:tcPr anchor="ctr"/>
                </a:tc>
                <a:tc>
                  <a:txBody>
                    <a:bodyPr/>
                    <a:lstStyle/>
                    <a:p>
                      <a:pPr marL="285750" indent="-285750" algn="l">
                        <a:buFont typeface="Wingdings" panose="05000000000000000000" pitchFamily="2" charset="2"/>
                        <a:buChar char="Ø"/>
                      </a:pPr>
                      <a:r>
                        <a:rPr lang="fr-FR" sz="1800" noProof="1">
                          <a:latin typeface="Adobe Devanagari" panose="02040503050201020203" pitchFamily="18" charset="0"/>
                          <a:cs typeface="Adobe Devanagari" panose="02040503050201020203" pitchFamily="18" charset="0"/>
                        </a:rPr>
                        <a:t>Aqueduc: 259.61 $/unité </a:t>
                      </a:r>
                    </a:p>
                    <a:p>
                      <a:pPr marL="285750" indent="-285750" algn="l">
                        <a:buFont typeface="Wingdings" panose="05000000000000000000" pitchFamily="2" charset="2"/>
                        <a:buChar char="Ø"/>
                      </a:pPr>
                      <a:r>
                        <a:rPr lang="fr-FR" sz="1800" noProof="1">
                          <a:latin typeface="Adobe Devanagari" panose="02040503050201020203" pitchFamily="18" charset="0"/>
                          <a:cs typeface="Adobe Devanagari" panose="02040503050201020203" pitchFamily="18" charset="0"/>
                        </a:rPr>
                        <a:t>Égout: 209.71 $ /unité </a:t>
                      </a:r>
                    </a:p>
                  </a:txBody>
                  <a:tcPr anchor="ctr"/>
                </a:tc>
                <a:extLst>
                  <a:ext uri="{0D108BD9-81ED-4DB2-BD59-A6C34878D82A}">
                    <a16:rowId xmlns:a16="http://schemas.microsoft.com/office/drawing/2014/main" val="248190136"/>
                  </a:ext>
                </a:extLst>
              </a:tr>
              <a:tr h="1123438">
                <a:tc>
                  <a:txBody>
                    <a:bodyPr/>
                    <a:lstStyle/>
                    <a:p>
                      <a:pPr marL="285750" indent="-285750" algn="l">
                        <a:buFont typeface="Wingdings" panose="05000000000000000000" pitchFamily="2" charset="2"/>
                        <a:buChar char="Ø"/>
                      </a:pPr>
                      <a:r>
                        <a:rPr lang="fr-FR" sz="1800" noProof="1">
                          <a:latin typeface="Adobe Devanagari" panose="02040503050201020203" pitchFamily="18" charset="0"/>
                          <a:cs typeface="Adobe Devanagari" panose="02040503050201020203" pitchFamily="18" charset="0"/>
                        </a:rPr>
                        <a:t>Aqueduc: 219.12 $/unité </a:t>
                      </a:r>
                    </a:p>
                    <a:p>
                      <a:pPr marL="285750" indent="-285750" algn="l">
                        <a:buFont typeface="Wingdings" panose="05000000000000000000" pitchFamily="2" charset="2"/>
                        <a:buChar char="Ø"/>
                      </a:pPr>
                      <a:r>
                        <a:rPr lang="fr-FR" sz="1800" noProof="1">
                          <a:latin typeface="Adobe Devanagari" panose="02040503050201020203" pitchFamily="18" charset="0"/>
                          <a:cs typeface="Adobe Devanagari" panose="02040503050201020203" pitchFamily="18" charset="0"/>
                        </a:rPr>
                        <a:t>Égout: 266.54 $/unité </a:t>
                      </a:r>
                    </a:p>
                  </a:txBody>
                  <a:tcPr anchor="ctr"/>
                </a:tc>
                <a:tc>
                  <a:txBody>
                    <a:bodyPr/>
                    <a:lstStyle/>
                    <a:p>
                      <a:pPr algn="ctr"/>
                      <a:r>
                        <a:rPr lang="fr-FR" sz="1800" b="1" noProof="1">
                          <a:latin typeface="Adobe Devanagari" panose="02040503050201020203" pitchFamily="18" charset="0"/>
                          <a:cs typeface="Adobe Devanagari" panose="02040503050201020203" pitchFamily="18" charset="0"/>
                        </a:rPr>
                        <a:t>Remb. Dette -  Phase II</a:t>
                      </a:r>
                    </a:p>
                    <a:p>
                      <a:pPr algn="ctr"/>
                      <a:r>
                        <a:rPr lang="fr-FR" sz="1800" b="1" noProof="1">
                          <a:latin typeface="Adobe Devanagari" panose="02040503050201020203" pitchFamily="18" charset="0"/>
                          <a:cs typeface="Adobe Devanagari" panose="02040503050201020203" pitchFamily="18" charset="0"/>
                        </a:rPr>
                        <a:t>Selon Règl. #141-2011</a:t>
                      </a:r>
                    </a:p>
                  </a:txBody>
                  <a:tcPr anchor="ctr"/>
                </a:tc>
                <a:tc>
                  <a:txBody>
                    <a:bodyPr/>
                    <a:lstStyle/>
                    <a:p>
                      <a:pPr marL="285750" indent="-285750" algn="l">
                        <a:buFont typeface="Wingdings" panose="05000000000000000000" pitchFamily="2" charset="2"/>
                        <a:buChar char="Ø"/>
                      </a:pPr>
                      <a:r>
                        <a:rPr lang="fr-FR" sz="1800" noProof="1">
                          <a:latin typeface="Adobe Devanagari" panose="02040503050201020203" pitchFamily="18" charset="0"/>
                          <a:cs typeface="Adobe Devanagari" panose="02040503050201020203" pitchFamily="18" charset="0"/>
                        </a:rPr>
                        <a:t>Aqueduc: 208.62 $/unité </a:t>
                      </a:r>
                    </a:p>
                    <a:p>
                      <a:pPr marL="285750" indent="-285750" algn="l">
                        <a:buFont typeface="Wingdings" panose="05000000000000000000" pitchFamily="2" charset="2"/>
                        <a:buChar char="Ø"/>
                      </a:pPr>
                      <a:r>
                        <a:rPr lang="fr-FR" sz="1800" noProof="1">
                          <a:latin typeface="Adobe Devanagari" panose="02040503050201020203" pitchFamily="18" charset="0"/>
                          <a:cs typeface="Adobe Devanagari" panose="02040503050201020203" pitchFamily="18" charset="0"/>
                        </a:rPr>
                        <a:t>Égout: 253.77$ /unité </a:t>
                      </a:r>
                    </a:p>
                  </a:txBody>
                  <a:tcPr anchor="ctr"/>
                </a:tc>
                <a:extLst>
                  <a:ext uri="{0D108BD9-81ED-4DB2-BD59-A6C34878D82A}">
                    <a16:rowId xmlns:a16="http://schemas.microsoft.com/office/drawing/2014/main" val="4013619360"/>
                  </a:ext>
                </a:extLst>
              </a:tr>
              <a:tr h="1123438">
                <a:tc>
                  <a:txBody>
                    <a:bodyPr/>
                    <a:lstStyle/>
                    <a:p>
                      <a:pPr marL="0" indent="0" algn="l">
                        <a:buFont typeface="Wingdings" panose="05000000000000000000" pitchFamily="2" charset="2"/>
                        <a:buNone/>
                      </a:pPr>
                      <a:endParaRPr lang="fr-FR" sz="1800" noProof="1">
                        <a:latin typeface="Adobe Devanagari" panose="02040503050201020203" pitchFamily="18" charset="0"/>
                        <a:cs typeface="Adobe Devanagari" panose="02040503050201020203" pitchFamily="18" charset="0"/>
                      </a:endParaRPr>
                    </a:p>
                  </a:txBody>
                  <a:tcPr anchor="ctr"/>
                </a:tc>
                <a:tc>
                  <a:txBody>
                    <a:bodyPr/>
                    <a:lstStyle/>
                    <a:p>
                      <a:pPr algn="ctr"/>
                      <a:r>
                        <a:rPr lang="fr-FR" sz="1800" b="1" noProof="1">
                          <a:latin typeface="Adobe Devanagari" panose="02040503050201020203" pitchFamily="18" charset="0"/>
                          <a:cs typeface="Adobe Devanagari" panose="02040503050201020203" pitchFamily="18" charset="0"/>
                        </a:rPr>
                        <a:t>Remb. Dette -  Phase IV</a:t>
                      </a:r>
                    </a:p>
                    <a:p>
                      <a:pPr algn="ctr"/>
                      <a:r>
                        <a:rPr lang="fr-FR" sz="1800" b="1" noProof="1">
                          <a:latin typeface="Adobe Devanagari" panose="02040503050201020203" pitchFamily="18" charset="0"/>
                          <a:cs typeface="Adobe Devanagari" panose="02040503050201020203" pitchFamily="18" charset="0"/>
                        </a:rPr>
                        <a:t>Selon Règl. #213-2019</a:t>
                      </a:r>
                    </a:p>
                  </a:txBody>
                  <a:tcPr anchor="ctr"/>
                </a:tc>
                <a:tc>
                  <a:txBody>
                    <a:bodyPr/>
                    <a:lstStyle/>
                    <a:p>
                      <a:pPr marL="285750" indent="-285750" algn="l">
                        <a:buFont typeface="Wingdings" panose="05000000000000000000" pitchFamily="2" charset="2"/>
                        <a:buChar char="Ø"/>
                      </a:pPr>
                      <a:r>
                        <a:rPr lang="fr-FR" sz="1800" noProof="1">
                          <a:latin typeface="Adobe Devanagari" panose="02040503050201020203" pitchFamily="18" charset="0"/>
                          <a:cs typeface="Adobe Devanagari" panose="02040503050201020203" pitchFamily="18" charset="0"/>
                        </a:rPr>
                        <a:t>Aqueduc: 97.52 $/unité </a:t>
                      </a:r>
                    </a:p>
                    <a:p>
                      <a:pPr marL="285750" indent="-285750" algn="l">
                        <a:buFont typeface="Wingdings" panose="05000000000000000000" pitchFamily="2" charset="2"/>
                        <a:buChar char="Ø"/>
                      </a:pPr>
                      <a:r>
                        <a:rPr lang="fr-FR" sz="1800" noProof="1">
                          <a:latin typeface="Adobe Devanagari" panose="02040503050201020203" pitchFamily="18" charset="0"/>
                          <a:cs typeface="Adobe Devanagari" panose="02040503050201020203" pitchFamily="18" charset="0"/>
                        </a:rPr>
                        <a:t>Égout: 128.16$ /unité</a:t>
                      </a:r>
                    </a:p>
                  </a:txBody>
                  <a:tcPr anchor="ctr"/>
                </a:tc>
                <a:extLst>
                  <a:ext uri="{0D108BD9-81ED-4DB2-BD59-A6C34878D82A}">
                    <a16:rowId xmlns:a16="http://schemas.microsoft.com/office/drawing/2014/main" val="835594222"/>
                  </a:ext>
                </a:extLst>
              </a:tr>
            </a:tbl>
          </a:graphicData>
        </a:graphic>
      </p:graphicFrame>
    </p:spTree>
    <p:extLst>
      <p:ext uri="{BB962C8B-B14F-4D97-AF65-F5344CB8AC3E}">
        <p14:creationId xmlns:p14="http://schemas.microsoft.com/office/powerpoint/2010/main" val="32829497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5193" y="304799"/>
            <a:ext cx="8596667" cy="1057835"/>
          </a:xfrm>
        </p:spPr>
        <p:txBody>
          <a:bodyPr>
            <a:noAutofit/>
          </a:bodyPr>
          <a:lstStyle/>
          <a:p>
            <a:r>
              <a:rPr lang="fr-FR" sz="3600" noProof="1">
                <a:solidFill>
                  <a:schemeClr val="bg1"/>
                </a:solidFill>
                <a:latin typeface="Adobe Devanagari" panose="02040503050201020203" pitchFamily="18" charset="0"/>
                <a:cs typeface="Adobe Devanagari" panose="02040503050201020203" pitchFamily="18" charset="0"/>
              </a:rPr>
              <a:t>Exemple d’un compte de taxes 2021</a:t>
            </a:r>
            <a:br>
              <a:rPr lang="fr-FR" sz="3600" noProof="1">
                <a:solidFill>
                  <a:schemeClr val="bg1"/>
                </a:solidFill>
                <a:latin typeface="Adobe Devanagari" panose="02040503050201020203" pitchFamily="18" charset="0"/>
                <a:cs typeface="Adobe Devanagari" panose="02040503050201020203" pitchFamily="18" charset="0"/>
              </a:rPr>
            </a:br>
            <a:r>
              <a:rPr lang="fr-FR" sz="3600" noProof="1">
                <a:solidFill>
                  <a:schemeClr val="bg1"/>
                </a:solidFill>
                <a:latin typeface="Adobe Devanagari" panose="02040503050201020203" pitchFamily="18" charset="0"/>
                <a:cs typeface="Adobe Devanagari" panose="02040503050201020203" pitchFamily="18" charset="0"/>
              </a:rPr>
              <a:t>Maison unifamiliale moyenne 200 000.$</a:t>
            </a:r>
          </a:p>
        </p:txBody>
      </p:sp>
      <p:sp>
        <p:nvSpPr>
          <p:cNvPr id="4" name="Espace réservé du texte 3"/>
          <p:cNvSpPr>
            <a:spLocks noGrp="1"/>
          </p:cNvSpPr>
          <p:nvPr>
            <p:ph type="body" sz="half" idx="2"/>
          </p:nvPr>
        </p:nvSpPr>
        <p:spPr>
          <a:xfrm>
            <a:off x="1385455" y="5886371"/>
            <a:ext cx="8876144" cy="594360"/>
          </a:xfrm>
        </p:spPr>
        <p:txBody>
          <a:bodyPr>
            <a:normAutofit/>
          </a:bodyPr>
          <a:lstStyle/>
          <a:p>
            <a:pPr algn="ctr"/>
            <a:r>
              <a:rPr lang="fr-FR" noProof="1">
                <a:latin typeface="Adobe Devanagari" panose="02040503050201020203" pitchFamily="18" charset="0"/>
                <a:cs typeface="Adobe Devanagari" panose="02040503050201020203" pitchFamily="18" charset="0"/>
              </a:rPr>
              <a:t>Augmentation moyenne du compte de taxes = 2.2 %</a:t>
            </a:r>
          </a:p>
        </p:txBody>
      </p:sp>
      <p:graphicFrame>
        <p:nvGraphicFramePr>
          <p:cNvPr id="7" name="Tableau 6">
            <a:extLst>
              <a:ext uri="{FF2B5EF4-FFF2-40B4-BE49-F238E27FC236}">
                <a16:creationId xmlns:a16="http://schemas.microsoft.com/office/drawing/2014/main" id="{764F25D0-91BE-4649-A860-C5FD043DB514}"/>
              </a:ext>
            </a:extLst>
          </p:cNvPr>
          <p:cNvGraphicFramePr>
            <a:graphicFrameLocks noGrp="1"/>
          </p:cNvGraphicFramePr>
          <p:nvPr>
            <p:extLst>
              <p:ext uri="{D42A27DB-BD31-4B8C-83A1-F6EECF244321}">
                <p14:modId xmlns:p14="http://schemas.microsoft.com/office/powerpoint/2010/main" val="339440082"/>
              </p:ext>
            </p:extLst>
          </p:nvPr>
        </p:nvGraphicFramePr>
        <p:xfrm>
          <a:off x="1266738" y="1878769"/>
          <a:ext cx="9019736" cy="4455480"/>
        </p:xfrm>
        <a:graphic>
          <a:graphicData uri="http://schemas.openxmlformats.org/drawingml/2006/table">
            <a:tbl>
              <a:tblPr firstRow="1" bandRow="1">
                <a:tableStyleId>{5C22544A-7EE6-4342-B048-85BDC9FD1C3A}</a:tableStyleId>
              </a:tblPr>
              <a:tblGrid>
                <a:gridCol w="3885011">
                  <a:extLst>
                    <a:ext uri="{9D8B030D-6E8A-4147-A177-3AD203B41FA5}">
                      <a16:colId xmlns:a16="http://schemas.microsoft.com/office/drawing/2014/main" val="1091086900"/>
                    </a:ext>
                  </a:extLst>
                </a:gridCol>
                <a:gridCol w="2572765">
                  <a:extLst>
                    <a:ext uri="{9D8B030D-6E8A-4147-A177-3AD203B41FA5}">
                      <a16:colId xmlns:a16="http://schemas.microsoft.com/office/drawing/2014/main" val="3871931325"/>
                    </a:ext>
                  </a:extLst>
                </a:gridCol>
                <a:gridCol w="2561960">
                  <a:extLst>
                    <a:ext uri="{9D8B030D-6E8A-4147-A177-3AD203B41FA5}">
                      <a16:colId xmlns:a16="http://schemas.microsoft.com/office/drawing/2014/main" val="2544205559"/>
                    </a:ext>
                  </a:extLst>
                </a:gridCol>
              </a:tblGrid>
              <a:tr h="556935">
                <a:tc>
                  <a:txBody>
                    <a:bodyPr/>
                    <a:lstStyle/>
                    <a:p>
                      <a:pPr algn="ctr"/>
                      <a:r>
                        <a:rPr lang="fr-CA" sz="2000" dirty="0">
                          <a:latin typeface="Adobe Devanagari" panose="02040503050201020203" pitchFamily="18" charset="0"/>
                          <a:cs typeface="Adobe Devanagari" panose="02040503050201020203" pitchFamily="18" charset="0"/>
                        </a:rPr>
                        <a:t>Sur la valeur  d’immeuble: 200 000 $</a:t>
                      </a:r>
                    </a:p>
                  </a:txBody>
                  <a:tcPr/>
                </a:tc>
                <a:tc>
                  <a:txBody>
                    <a:bodyPr/>
                    <a:lstStyle/>
                    <a:p>
                      <a:pPr algn="ctr"/>
                      <a:r>
                        <a:rPr lang="fr-CA" sz="2000" dirty="0">
                          <a:latin typeface="Adobe Devanagari" panose="02040503050201020203" pitchFamily="18" charset="0"/>
                          <a:cs typeface="Adobe Devanagari" panose="02040503050201020203" pitchFamily="18" charset="0"/>
                        </a:rPr>
                        <a:t>Taux 2020</a:t>
                      </a:r>
                    </a:p>
                  </a:txBody>
                  <a:tcPr/>
                </a:tc>
                <a:tc>
                  <a:txBody>
                    <a:bodyPr/>
                    <a:lstStyle/>
                    <a:p>
                      <a:pPr algn="ctr"/>
                      <a:r>
                        <a:rPr lang="fr-CA" sz="2000" dirty="0">
                          <a:latin typeface="Adobe Devanagari" panose="02040503050201020203" pitchFamily="18" charset="0"/>
                          <a:cs typeface="Adobe Devanagari" panose="02040503050201020203" pitchFamily="18" charset="0"/>
                        </a:rPr>
                        <a:t>Taux 2021</a:t>
                      </a:r>
                    </a:p>
                  </a:txBody>
                  <a:tcPr/>
                </a:tc>
                <a:extLst>
                  <a:ext uri="{0D108BD9-81ED-4DB2-BD59-A6C34878D82A}">
                    <a16:rowId xmlns:a16="http://schemas.microsoft.com/office/drawing/2014/main" val="1747838068"/>
                  </a:ext>
                </a:extLst>
              </a:tr>
              <a:tr h="556935">
                <a:tc>
                  <a:txBody>
                    <a:bodyPr/>
                    <a:lstStyle/>
                    <a:p>
                      <a:r>
                        <a:rPr lang="fr-CA" sz="2000" dirty="0">
                          <a:latin typeface="Adobe Devanagari" panose="02040503050201020203" pitchFamily="18" charset="0"/>
                          <a:cs typeface="Adobe Devanagari" panose="02040503050201020203" pitchFamily="18" charset="0"/>
                        </a:rPr>
                        <a:t>Foncières résiduelles</a:t>
                      </a:r>
                    </a:p>
                  </a:txBody>
                  <a:tcPr/>
                </a:tc>
                <a:tc>
                  <a:txBody>
                    <a:bodyPr/>
                    <a:lstStyle/>
                    <a:p>
                      <a:pPr algn="r"/>
                      <a:r>
                        <a:rPr lang="fr-CA" sz="2000" dirty="0">
                          <a:latin typeface="Adobe Devanagari" panose="02040503050201020203" pitchFamily="18" charset="0"/>
                          <a:cs typeface="Adobe Devanagari" panose="02040503050201020203" pitchFamily="18" charset="0"/>
                        </a:rPr>
                        <a:t>1 470.00 $</a:t>
                      </a:r>
                    </a:p>
                  </a:txBody>
                  <a:tcPr/>
                </a:tc>
                <a:tc>
                  <a:txBody>
                    <a:bodyPr/>
                    <a:lstStyle/>
                    <a:p>
                      <a:pPr algn="r"/>
                      <a:r>
                        <a:rPr lang="fr-CA" sz="2000" dirty="0">
                          <a:latin typeface="Adobe Devanagari" panose="02040503050201020203" pitchFamily="18" charset="0"/>
                          <a:cs typeface="Adobe Devanagari" panose="02040503050201020203" pitchFamily="18" charset="0"/>
                        </a:rPr>
                        <a:t>1 514.00 $</a:t>
                      </a:r>
                    </a:p>
                  </a:txBody>
                  <a:tcPr/>
                </a:tc>
                <a:extLst>
                  <a:ext uri="{0D108BD9-81ED-4DB2-BD59-A6C34878D82A}">
                    <a16:rowId xmlns:a16="http://schemas.microsoft.com/office/drawing/2014/main" val="3989345685"/>
                  </a:ext>
                </a:extLst>
              </a:tr>
              <a:tr h="556935">
                <a:tc>
                  <a:txBody>
                    <a:bodyPr/>
                    <a:lstStyle/>
                    <a:p>
                      <a:r>
                        <a:rPr lang="fr-CA" sz="2000" dirty="0">
                          <a:latin typeface="Adobe Devanagari" panose="02040503050201020203" pitchFamily="18" charset="0"/>
                          <a:cs typeface="Adobe Devanagari" panose="02040503050201020203" pitchFamily="18" charset="0"/>
                        </a:rPr>
                        <a:t>Crédit taxes – Aide Covid</a:t>
                      </a:r>
                    </a:p>
                  </a:txBody>
                  <a:tcPr/>
                </a:tc>
                <a:tc>
                  <a:txBody>
                    <a:bodyPr/>
                    <a:lstStyle/>
                    <a:p>
                      <a:pPr algn="r"/>
                      <a:r>
                        <a:rPr lang="fr-CA" sz="2000" dirty="0">
                          <a:latin typeface="Adobe Devanagari" panose="02040503050201020203" pitchFamily="18" charset="0"/>
                          <a:cs typeface="Adobe Devanagari" panose="02040503050201020203" pitchFamily="18" charset="0"/>
                        </a:rPr>
                        <a:t>0.00 $</a:t>
                      </a:r>
                    </a:p>
                  </a:txBody>
                  <a:tcPr/>
                </a:tc>
                <a:tc>
                  <a:txBody>
                    <a:bodyPr/>
                    <a:lstStyle/>
                    <a:p>
                      <a:pPr algn="r"/>
                      <a:r>
                        <a:rPr lang="fr-CA" sz="2000" dirty="0">
                          <a:latin typeface="Adobe Devanagari" panose="02040503050201020203" pitchFamily="18" charset="0"/>
                          <a:cs typeface="Adobe Devanagari" panose="02040503050201020203" pitchFamily="18" charset="0"/>
                        </a:rPr>
                        <a:t>(40.00) $</a:t>
                      </a:r>
                    </a:p>
                  </a:txBody>
                  <a:tcPr/>
                </a:tc>
                <a:extLst>
                  <a:ext uri="{0D108BD9-81ED-4DB2-BD59-A6C34878D82A}">
                    <a16:rowId xmlns:a16="http://schemas.microsoft.com/office/drawing/2014/main" val="652401924"/>
                  </a:ext>
                </a:extLst>
              </a:tr>
              <a:tr h="556935">
                <a:tc>
                  <a:txBody>
                    <a:bodyPr/>
                    <a:lstStyle/>
                    <a:p>
                      <a:r>
                        <a:rPr lang="fr-CA" sz="2000" dirty="0">
                          <a:latin typeface="Adobe Devanagari" panose="02040503050201020203" pitchFamily="18" charset="0"/>
                          <a:cs typeface="Adobe Devanagari" panose="02040503050201020203" pitchFamily="18" charset="0"/>
                        </a:rPr>
                        <a:t>Taxes Aqueduc</a:t>
                      </a:r>
                    </a:p>
                  </a:txBody>
                  <a:tcPr/>
                </a:tc>
                <a:tc>
                  <a:txBody>
                    <a:bodyPr/>
                    <a:lstStyle/>
                    <a:p>
                      <a:pPr algn="r"/>
                      <a:r>
                        <a:rPr lang="fr-CA" sz="2000" dirty="0">
                          <a:latin typeface="Adobe Devanagari" panose="02040503050201020203" pitchFamily="18" charset="0"/>
                          <a:cs typeface="Adobe Devanagari" panose="02040503050201020203" pitchFamily="18" charset="0"/>
                        </a:rPr>
                        <a:t>161.00 $</a:t>
                      </a:r>
                    </a:p>
                  </a:txBody>
                  <a:tcPr/>
                </a:tc>
                <a:tc>
                  <a:txBody>
                    <a:bodyPr/>
                    <a:lstStyle/>
                    <a:p>
                      <a:pPr algn="r"/>
                      <a:r>
                        <a:rPr lang="fr-CA" sz="2000" dirty="0">
                          <a:latin typeface="Adobe Devanagari" panose="02040503050201020203" pitchFamily="18" charset="0"/>
                          <a:cs typeface="Adobe Devanagari" panose="02040503050201020203" pitchFamily="18" charset="0"/>
                        </a:rPr>
                        <a:t>160.00 $</a:t>
                      </a:r>
                    </a:p>
                  </a:txBody>
                  <a:tcPr/>
                </a:tc>
                <a:extLst>
                  <a:ext uri="{0D108BD9-81ED-4DB2-BD59-A6C34878D82A}">
                    <a16:rowId xmlns:a16="http://schemas.microsoft.com/office/drawing/2014/main" val="2030357634"/>
                  </a:ext>
                </a:extLst>
              </a:tr>
              <a:tr h="556935">
                <a:tc>
                  <a:txBody>
                    <a:bodyPr/>
                    <a:lstStyle/>
                    <a:p>
                      <a:r>
                        <a:rPr lang="fr-CA" sz="2000" dirty="0">
                          <a:latin typeface="Adobe Devanagari" panose="02040503050201020203" pitchFamily="18" charset="0"/>
                          <a:cs typeface="Adobe Devanagari" panose="02040503050201020203" pitchFamily="18" charset="0"/>
                        </a:rPr>
                        <a:t>Taxes Ordures</a:t>
                      </a:r>
                    </a:p>
                  </a:txBody>
                  <a:tcPr/>
                </a:tc>
                <a:tc>
                  <a:txBody>
                    <a:bodyPr/>
                    <a:lstStyle/>
                    <a:p>
                      <a:pPr algn="r"/>
                      <a:r>
                        <a:rPr lang="fr-CA" sz="2000" dirty="0">
                          <a:latin typeface="Adobe Devanagari" panose="02040503050201020203" pitchFamily="18" charset="0"/>
                          <a:cs typeface="Adobe Devanagari" panose="02040503050201020203" pitchFamily="18" charset="0"/>
                        </a:rPr>
                        <a:t>162.00 $</a:t>
                      </a:r>
                    </a:p>
                  </a:txBody>
                  <a:tcPr/>
                </a:tc>
                <a:tc>
                  <a:txBody>
                    <a:bodyPr/>
                    <a:lstStyle/>
                    <a:p>
                      <a:pPr algn="r"/>
                      <a:r>
                        <a:rPr lang="fr-CA" sz="2000" dirty="0">
                          <a:latin typeface="Adobe Devanagari" panose="02040503050201020203" pitchFamily="18" charset="0"/>
                          <a:cs typeface="Adobe Devanagari" panose="02040503050201020203" pitchFamily="18" charset="0"/>
                        </a:rPr>
                        <a:t>162.00 $</a:t>
                      </a:r>
                    </a:p>
                  </a:txBody>
                  <a:tcPr/>
                </a:tc>
                <a:extLst>
                  <a:ext uri="{0D108BD9-81ED-4DB2-BD59-A6C34878D82A}">
                    <a16:rowId xmlns:a16="http://schemas.microsoft.com/office/drawing/2014/main" val="2415879791"/>
                  </a:ext>
                </a:extLst>
              </a:tr>
              <a:tr h="556935">
                <a:tc>
                  <a:txBody>
                    <a:bodyPr/>
                    <a:lstStyle/>
                    <a:p>
                      <a:r>
                        <a:rPr lang="fr-CA" sz="2000" dirty="0">
                          <a:latin typeface="Adobe Devanagari" panose="02040503050201020203" pitchFamily="18" charset="0"/>
                          <a:cs typeface="Adobe Devanagari" panose="02040503050201020203" pitchFamily="18" charset="0"/>
                        </a:rPr>
                        <a:t>Taxes Recyclage</a:t>
                      </a:r>
                    </a:p>
                  </a:txBody>
                  <a:tcPr/>
                </a:tc>
                <a:tc>
                  <a:txBody>
                    <a:bodyPr/>
                    <a:lstStyle/>
                    <a:p>
                      <a:pPr algn="r"/>
                      <a:r>
                        <a:rPr lang="fr-CA" sz="2000" dirty="0">
                          <a:latin typeface="Adobe Devanagari" panose="02040503050201020203" pitchFamily="18" charset="0"/>
                          <a:cs typeface="Adobe Devanagari" panose="02040503050201020203" pitchFamily="18" charset="0"/>
                        </a:rPr>
                        <a:t>62.00 $</a:t>
                      </a:r>
                    </a:p>
                  </a:txBody>
                  <a:tcPr/>
                </a:tc>
                <a:tc>
                  <a:txBody>
                    <a:bodyPr/>
                    <a:lstStyle/>
                    <a:p>
                      <a:pPr algn="r"/>
                      <a:r>
                        <a:rPr lang="fr-CA" sz="2000" dirty="0">
                          <a:latin typeface="Adobe Devanagari" panose="02040503050201020203" pitchFamily="18" charset="0"/>
                          <a:cs typeface="Adobe Devanagari" panose="02040503050201020203" pitchFamily="18" charset="0"/>
                        </a:rPr>
                        <a:t>65.00 $</a:t>
                      </a:r>
                    </a:p>
                  </a:txBody>
                  <a:tcPr/>
                </a:tc>
                <a:extLst>
                  <a:ext uri="{0D108BD9-81ED-4DB2-BD59-A6C34878D82A}">
                    <a16:rowId xmlns:a16="http://schemas.microsoft.com/office/drawing/2014/main" val="3080502392"/>
                  </a:ext>
                </a:extLst>
              </a:tr>
              <a:tr h="556935">
                <a:tc>
                  <a:txBody>
                    <a:bodyPr/>
                    <a:lstStyle/>
                    <a:p>
                      <a:r>
                        <a:rPr lang="fr-CA" sz="2000" dirty="0">
                          <a:latin typeface="Adobe Devanagari" panose="02040503050201020203" pitchFamily="18" charset="0"/>
                          <a:cs typeface="Adobe Devanagari" panose="02040503050201020203" pitchFamily="18" charset="0"/>
                        </a:rPr>
                        <a:t>Taxes Égouts</a:t>
                      </a:r>
                    </a:p>
                  </a:txBody>
                  <a:tcPr/>
                </a:tc>
                <a:tc>
                  <a:txBody>
                    <a:bodyPr/>
                    <a:lstStyle/>
                    <a:p>
                      <a:pPr algn="r"/>
                      <a:r>
                        <a:rPr lang="fr-CA" sz="2000" dirty="0">
                          <a:latin typeface="Adobe Devanagari" panose="02040503050201020203" pitchFamily="18" charset="0"/>
                          <a:cs typeface="Adobe Devanagari" panose="02040503050201020203" pitchFamily="18" charset="0"/>
                        </a:rPr>
                        <a:t>140.00 $</a:t>
                      </a:r>
                    </a:p>
                  </a:txBody>
                  <a:tcPr/>
                </a:tc>
                <a:tc>
                  <a:txBody>
                    <a:bodyPr/>
                    <a:lstStyle/>
                    <a:p>
                      <a:pPr algn="r"/>
                      <a:r>
                        <a:rPr lang="fr-CA" sz="2000" dirty="0">
                          <a:latin typeface="Adobe Devanagari" panose="02040503050201020203" pitchFamily="18" charset="0"/>
                          <a:cs typeface="Adobe Devanagari" panose="02040503050201020203" pitchFamily="18" charset="0"/>
                        </a:rPr>
                        <a:t>145.00 $</a:t>
                      </a:r>
                    </a:p>
                  </a:txBody>
                  <a:tcPr/>
                </a:tc>
                <a:extLst>
                  <a:ext uri="{0D108BD9-81ED-4DB2-BD59-A6C34878D82A}">
                    <a16:rowId xmlns:a16="http://schemas.microsoft.com/office/drawing/2014/main" val="3940182646"/>
                  </a:ext>
                </a:extLst>
              </a:tr>
              <a:tr h="556935">
                <a:tc>
                  <a:txBody>
                    <a:bodyPr/>
                    <a:lstStyle/>
                    <a:p>
                      <a:pPr algn="r"/>
                      <a:r>
                        <a:rPr lang="fr-CA" sz="2000" b="1" dirty="0">
                          <a:latin typeface="Adobe Devanagari" panose="02040503050201020203" pitchFamily="18" charset="0"/>
                          <a:cs typeface="Adobe Devanagari" panose="02040503050201020203" pitchFamily="18" charset="0"/>
                        </a:rPr>
                        <a:t>Total</a:t>
                      </a:r>
                    </a:p>
                  </a:txBody>
                  <a:tcPr/>
                </a:tc>
                <a:tc>
                  <a:txBody>
                    <a:bodyPr/>
                    <a:lstStyle/>
                    <a:p>
                      <a:pPr algn="r"/>
                      <a:r>
                        <a:rPr lang="fr-CA" sz="2000" b="1" dirty="0">
                          <a:latin typeface="Adobe Devanagari" panose="02040503050201020203" pitchFamily="18" charset="0"/>
                          <a:cs typeface="Adobe Devanagari" panose="02040503050201020203" pitchFamily="18" charset="0"/>
                        </a:rPr>
                        <a:t>1 995.00 $</a:t>
                      </a:r>
                    </a:p>
                  </a:txBody>
                  <a:tcPr/>
                </a:tc>
                <a:tc>
                  <a:txBody>
                    <a:bodyPr/>
                    <a:lstStyle/>
                    <a:p>
                      <a:pPr algn="r"/>
                      <a:r>
                        <a:rPr lang="fr-CA" sz="2000" b="1" dirty="0">
                          <a:latin typeface="Adobe Devanagari" panose="02040503050201020203" pitchFamily="18" charset="0"/>
                          <a:cs typeface="Adobe Devanagari" panose="02040503050201020203" pitchFamily="18" charset="0"/>
                        </a:rPr>
                        <a:t>2 006.00 $</a:t>
                      </a:r>
                    </a:p>
                  </a:txBody>
                  <a:tcPr/>
                </a:tc>
                <a:extLst>
                  <a:ext uri="{0D108BD9-81ED-4DB2-BD59-A6C34878D82A}">
                    <a16:rowId xmlns:a16="http://schemas.microsoft.com/office/drawing/2014/main" val="809710158"/>
                  </a:ext>
                </a:extLst>
              </a:tr>
            </a:tbl>
          </a:graphicData>
        </a:graphic>
      </p:graphicFrame>
    </p:spTree>
    <p:extLst>
      <p:ext uri="{BB962C8B-B14F-4D97-AF65-F5344CB8AC3E}">
        <p14:creationId xmlns:p14="http://schemas.microsoft.com/office/powerpoint/2010/main" val="4129926194"/>
      </p:ext>
    </p:extLst>
  </p:cSld>
  <p:clrMapOvr>
    <a:masterClrMapping/>
  </p:clrMapOvr>
  <p:transition spd="slow">
    <p:circle/>
  </p:transition>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1_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0D23229-ACB3-4158-AD37-197CF91833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1538</Words>
  <Application>Microsoft Office PowerPoint</Application>
  <PresentationFormat>Grand écran</PresentationFormat>
  <Paragraphs>335</Paragraphs>
  <Slides>19</Slides>
  <Notes>19</Notes>
  <HiddenSlides>0</HiddenSlides>
  <MMClips>0</MMClips>
  <ScaleCrop>false</ScaleCrop>
  <HeadingPairs>
    <vt:vector size="6" baseType="variant">
      <vt:variant>
        <vt:lpstr>Polices utilisées</vt:lpstr>
      </vt:variant>
      <vt:variant>
        <vt:i4>10</vt:i4>
      </vt:variant>
      <vt:variant>
        <vt:lpstr>Thème</vt:lpstr>
      </vt:variant>
      <vt:variant>
        <vt:i4>3</vt:i4>
      </vt:variant>
      <vt:variant>
        <vt:lpstr>Titres des diapositives</vt:lpstr>
      </vt:variant>
      <vt:variant>
        <vt:i4>19</vt:i4>
      </vt:variant>
    </vt:vector>
  </HeadingPairs>
  <TitlesOfParts>
    <vt:vector size="32" baseType="lpstr">
      <vt:lpstr>Adobe Devanagari</vt:lpstr>
      <vt:lpstr>Arial</vt:lpstr>
      <vt:lpstr>Book Antiqua</vt:lpstr>
      <vt:lpstr>Calibri</vt:lpstr>
      <vt:lpstr>Calibri Light</vt:lpstr>
      <vt:lpstr>Times New Roman</vt:lpstr>
      <vt:lpstr>Trebuchet MS</vt:lpstr>
      <vt:lpstr>Wingdings</vt:lpstr>
      <vt:lpstr>Wingdings 2</vt:lpstr>
      <vt:lpstr>Wingdings 3</vt:lpstr>
      <vt:lpstr>HDOfficeLightV0</vt:lpstr>
      <vt:lpstr>Facette</vt:lpstr>
      <vt:lpstr>1_Facette</vt:lpstr>
      <vt:lpstr>Municipalité de  Saint-Chrysostome</vt:lpstr>
      <vt:lpstr>Sommaire Budget 2021</vt:lpstr>
      <vt:lpstr>Municipalité de Saint-Chrysostome  Présentation –Budget 2021</vt:lpstr>
      <vt:lpstr>Municipalité de Saint-Chrysostome  Budget 2021 TAXATION</vt:lpstr>
      <vt:lpstr>Municipalité de Saint-Chrysostome – Budget 2021 Comparatif du rôle d’évaluation</vt:lpstr>
      <vt:lpstr>Municipalité de Saint-Chrysostome – Budget 2021 Comparatif des taux de taxation</vt:lpstr>
      <vt:lpstr>Municipalité de Saint-Chrysostome – Budget 2021 Comparatif des taux de taxation (suite)</vt:lpstr>
      <vt:lpstr>Municipalité de Saint-Chrysostome – Budget 2021 Comparatif des taux de taxation (suite)</vt:lpstr>
      <vt:lpstr>Exemple d’un compte de taxes 2021 Maison unifamiliale moyenne 200 000.$</vt:lpstr>
      <vt:lpstr>Municipalité de Saint-Chrysostome  Budget 2021 REVENUS</vt:lpstr>
      <vt:lpstr>Municipalité de Saint-Chrysostome – Budget 2021 Détails par sources de revenus </vt:lpstr>
      <vt:lpstr>Municipalité de Saint-Chrysostome – Budget 2021 Ventilation des Revenus %</vt:lpstr>
      <vt:lpstr>Municipalité de Saint-Chrysostome  Budget 2021 DÉPENSES</vt:lpstr>
      <vt:lpstr>Municipalité de Saint-Chrysostome – Budget 2021 Dépenses de fonctionnement par département</vt:lpstr>
      <vt:lpstr>Municipalité de Saint-Chrysostome – Budget 2021 Ventilation des Dépenses %</vt:lpstr>
      <vt:lpstr>Municipalité de Saint-Chrysostome  Budget 2021 IMMOBILISATIONS</vt:lpstr>
      <vt:lpstr>Municipalité de Saint-Chrysostome – Budget 2021 Immobilisations </vt:lpstr>
      <vt:lpstr>Municipalité de Saint-Chrysostome – Budget 2021 Immobilisations (suite)</vt:lpstr>
      <vt:lpstr>Municipalité de Saint-Chrysostome – Budget 2021 Sources de financement %- Immobilisations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2020-12-01T19:39:45Z</dcterms:created>
  <dcterms:modified xsi:type="dcterms:W3CDTF">2021-01-13T18:20:54Z</dcterms:modified>
</cp:coreProperties>
</file>